
<file path=[Content_Types].xml><?xml version="1.0" encoding="utf-8"?>
<Types xmlns="http://schemas.openxmlformats.org/package/2006/content-types">
  <Default Extension="png" ContentType="image/png"/>
  <Default Extension="glb" ContentType="model/gltf.binary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9" r:id="rId2"/>
  </p:sldMasterIdLst>
  <p:notesMasterIdLst>
    <p:notesMasterId r:id="rId24"/>
  </p:notesMasterIdLst>
  <p:sldIdLst>
    <p:sldId id="348" r:id="rId3"/>
    <p:sldId id="299" r:id="rId4"/>
    <p:sldId id="349" r:id="rId5"/>
    <p:sldId id="350" r:id="rId6"/>
    <p:sldId id="351" r:id="rId7"/>
    <p:sldId id="352" r:id="rId8"/>
    <p:sldId id="353" r:id="rId9"/>
    <p:sldId id="354" r:id="rId10"/>
    <p:sldId id="369" r:id="rId11"/>
    <p:sldId id="370" r:id="rId12"/>
    <p:sldId id="371" r:id="rId13"/>
    <p:sldId id="372" r:id="rId14"/>
    <p:sldId id="373" r:id="rId15"/>
    <p:sldId id="374" r:id="rId16"/>
    <p:sldId id="375" r:id="rId17"/>
    <p:sldId id="376" r:id="rId18"/>
    <p:sldId id="377" r:id="rId19"/>
    <p:sldId id="378" r:id="rId20"/>
    <p:sldId id="379" r:id="rId21"/>
    <p:sldId id="357" r:id="rId22"/>
    <p:sldId id="33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A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6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379E01-17E8-4692-8D72-6D3DB94C93CD}" type="doc">
      <dgm:prSet loTypeId="urn:microsoft.com/office/officeart/2016/7/layout/VerticalHollowAction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841364CE-2D9B-4BFD-8285-8C5F67A1DF0F}">
      <dgm:prSet/>
      <dgm:spPr>
        <a:xfrm>
          <a:off x="0" y="511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Achieve</a:t>
          </a:r>
        </a:p>
      </dgm:t>
    </dgm:pt>
    <dgm:pt modelId="{FF5DF6C2-B89D-45D9-B439-407E56432035}" type="parTrans" cxnId="{45D59898-7996-4D61-9504-02D979F5E0A2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0213C16E-BB2B-4A00-9442-C7879A8A8ED6}" type="sibTrans" cxnId="{45D59898-7996-4D61-9504-02D979F5E0A2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A72F0681-C73E-4E35-B450-E07FCFC4E28C}">
      <dgm:prSet/>
      <dgm:spPr>
        <a:xfrm>
          <a:off x="2185565" y="511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Achieve optimal symptom control</a:t>
          </a:r>
        </a:p>
      </dgm:t>
    </dgm:pt>
    <dgm:pt modelId="{C7FBA7A6-A5BF-484A-9DCB-DF333A8010FE}" type="parTrans" cxnId="{ACAA3A1B-72A4-4844-ABC7-D67A3AA14B20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0D055CB4-1293-4BC7-81B7-E9D6FD6660B3}" type="sibTrans" cxnId="{ACAA3A1B-72A4-4844-ABC7-D67A3AA14B20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B26188FB-D90E-4C76-A90B-2E61548441CE}">
      <dgm:prSet/>
      <dgm:spPr>
        <a:xfrm>
          <a:off x="0" y="705795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Prevent</a:t>
          </a:r>
        </a:p>
      </dgm:t>
    </dgm:pt>
    <dgm:pt modelId="{00D74314-4088-408E-A50B-EE8C9C1C32A4}" type="parTrans" cxnId="{27E2D058-A307-4BAD-836B-3F657C06E8B9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8D15E025-FB8B-44CB-9E8E-3142316CE87E}" type="sibTrans" cxnId="{27E2D058-A307-4BAD-836B-3F657C06E8B9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7948052F-0AAB-4795-8BA1-6FF8B3E9E2C6}">
      <dgm:prSet/>
      <dgm:spPr>
        <a:xfrm>
          <a:off x="2185565" y="705795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Prevent exacerbations and </a:t>
          </a:r>
          <a:r>
            <a:rPr lang="en-US" dirty="0" err="1">
              <a:solidFill>
                <a:sysClr val="window" lastClr="FFFFFF"/>
              </a:solidFill>
              <a:latin typeface="+mn-lt"/>
              <a:ea typeface="+mn-ea"/>
              <a:cs typeface="+mn-cs"/>
            </a:rPr>
            <a:t>hospitalisations</a:t>
          </a:r>
          <a:endParaRPr lang="en-US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gm:t>
    </dgm:pt>
    <dgm:pt modelId="{C82625AF-1D65-486D-B90A-44FC753A6CEE}" type="parTrans" cxnId="{2F20EAD8-4C48-4745-85C9-614E84E5BD85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30970AF5-31CF-42C9-B778-3C16B533EA47}" type="sibTrans" cxnId="{2F20EAD8-4C48-4745-85C9-614E84E5BD85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913EB743-8C96-45FC-A167-9E186870EAE3}">
      <dgm:prSet/>
      <dgm:spPr>
        <a:xfrm>
          <a:off x="0" y="1411079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Reduce</a:t>
          </a:r>
        </a:p>
      </dgm:t>
    </dgm:pt>
    <dgm:pt modelId="{7FB9CFB3-A9F4-4F18-A851-44F960591DD6}" type="parTrans" cxnId="{403FB27D-73A4-4D1B-AAC1-C474209D7D1D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702E0C7F-2FCB-4578-B207-23B2FF039629}" type="sibTrans" cxnId="{403FB27D-73A4-4D1B-AAC1-C474209D7D1D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8508C73E-8C2F-43EA-9A43-9B4B8D536568}">
      <dgm:prSet/>
      <dgm:spPr>
        <a:xfrm>
          <a:off x="2185565" y="1411079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Reduce treatment-related side effects</a:t>
          </a:r>
        </a:p>
      </dgm:t>
    </dgm:pt>
    <dgm:pt modelId="{575DFE2D-BEB6-4AA4-9A82-C85876A00B20}" type="parTrans" cxnId="{39FA3D4E-991C-4DDF-8D28-ECA39D6DE935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409AC6D6-456C-43FC-B527-20FF679E2BE8}" type="sibTrans" cxnId="{39FA3D4E-991C-4DDF-8D28-ECA39D6DE935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B7B1C163-C021-4C58-80B8-9203D960D68D}">
      <dgm:prSet/>
      <dgm:spPr>
        <a:xfrm>
          <a:off x="0" y="2116363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Prevent</a:t>
          </a:r>
        </a:p>
      </dgm:t>
    </dgm:pt>
    <dgm:pt modelId="{8A0DD6C2-0DDA-41F9-B2F9-23B3F9293E31}" type="parTrans" cxnId="{67D4D8ED-3C46-4A96-99EA-6235704E8E67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5076D4EE-7388-4646-A576-B2F2DD21570D}" type="sibTrans" cxnId="{67D4D8ED-3C46-4A96-99EA-6235704E8E67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130FFD41-59BA-4A03-BBD2-070548AE872D}">
      <dgm:prSet/>
      <dgm:spPr>
        <a:xfrm>
          <a:off x="2185565" y="2116363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>
              <a:solidFill>
                <a:sysClr val="window" lastClr="FFFFFF"/>
              </a:solidFill>
              <a:latin typeface="+mn-lt"/>
              <a:ea typeface="+mn-ea"/>
              <a:cs typeface="+mn-cs"/>
            </a:rPr>
            <a:t>Prevent persistent airflow limitation</a:t>
          </a:r>
        </a:p>
      </dgm:t>
    </dgm:pt>
    <dgm:pt modelId="{3E81AAC1-B79A-4295-868B-4F8D72447057}" type="parTrans" cxnId="{CA58FD81-2EDC-4B3F-AD68-DBC2F5C2F372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BDFD5A19-0B92-43FC-9ED0-BF415AE8BCCA}" type="sibTrans" cxnId="{CA58FD81-2EDC-4B3F-AD68-DBC2F5C2F372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C2C48496-A869-4997-B509-8C463B5D0BB7}">
      <dgm:prSet/>
      <dgm:spPr>
        <a:xfrm>
          <a:off x="0" y="2821647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Lower</a:t>
          </a:r>
        </a:p>
      </dgm:t>
    </dgm:pt>
    <dgm:pt modelId="{E8FBB218-9286-496F-A516-2E29E4CDE430}" type="parTrans" cxnId="{11C31230-0A09-460D-809B-EE8B27E93CE4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B9BBAB61-5C9A-4B8E-A3A1-3F5CB2659D3F}" type="sibTrans" cxnId="{11C31230-0A09-460D-809B-EE8B27E93CE4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72D2167B-2C20-442D-AF3B-E15B6AF3DAF9}">
      <dgm:prSet/>
      <dgm:spPr>
        <a:xfrm>
          <a:off x="2185565" y="2821647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>
              <a:solidFill>
                <a:sysClr val="window" lastClr="FFFFFF"/>
              </a:solidFill>
              <a:latin typeface="+mn-lt"/>
              <a:ea typeface="+mn-ea"/>
              <a:cs typeface="+mn-cs"/>
            </a:rPr>
            <a:t>Lower asthma-related mortality</a:t>
          </a:r>
        </a:p>
      </dgm:t>
    </dgm:pt>
    <dgm:pt modelId="{8128B30B-F2FC-489F-835D-4507172B72B8}" type="parTrans" cxnId="{FA77019A-C953-4B59-AF94-650F47FBB227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B00D823D-22F4-4B39-B605-0EECEE39F627}" type="sibTrans" cxnId="{FA77019A-C953-4B59-AF94-650F47FBB227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08612E25-719D-498B-95B5-200C1F7608EF}">
      <dgm:prSet/>
      <dgm:spPr>
        <a:xfrm>
          <a:off x="0" y="3526931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Include</a:t>
          </a:r>
        </a:p>
      </dgm:t>
    </dgm:pt>
    <dgm:pt modelId="{F7BF437B-27C0-448F-99B5-3A0F8E926A61}" type="parTrans" cxnId="{953DDA98-26F4-4A5F-8780-463DF61BA5EA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F973DC0E-62A7-4E0D-B3ED-6A3B2BE9693F}" type="sibTrans" cxnId="{953DDA98-26F4-4A5F-8780-463DF61BA5EA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50149BF8-5447-48DD-8663-8B1186101AC7}">
      <dgm:prSet/>
      <dgm:spPr>
        <a:xfrm>
          <a:off x="2185565" y="3526931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US">
              <a:solidFill>
                <a:sysClr val="window" lastClr="FFFFFF"/>
              </a:solidFill>
              <a:latin typeface="+mn-lt"/>
              <a:ea typeface="+mn-ea"/>
              <a:cs typeface="+mn-cs"/>
            </a:rPr>
            <a:t>Include patient's personal goals</a:t>
          </a:r>
        </a:p>
      </dgm:t>
    </dgm:pt>
    <dgm:pt modelId="{5231E088-42B2-40FC-BCF9-3E5DA83C199B}" type="parTrans" cxnId="{C0BC2309-92A6-481E-B283-1DFA62241490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9ED58ADB-C388-4D4A-BB70-DC08D44D64BD}" type="sibTrans" cxnId="{C0BC2309-92A6-481E-B283-1DFA62241490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815BC5C1-FA68-4C8E-A5F4-E5422BC051F1}" type="pres">
      <dgm:prSet presAssocID="{83379E01-17E8-4692-8D72-6D3DB94C93CD}" presName="Name0" presStyleCnt="0">
        <dgm:presLayoutVars>
          <dgm:dir/>
          <dgm:animLvl val="lvl"/>
          <dgm:resizeHandles val="exact"/>
        </dgm:presLayoutVars>
      </dgm:prSet>
      <dgm:spPr/>
    </dgm:pt>
    <dgm:pt modelId="{AAB6C343-AD42-400B-BD24-34C5EBA157FF}" type="pres">
      <dgm:prSet presAssocID="{841364CE-2D9B-4BFD-8285-8C5F67A1DF0F}" presName="linNode" presStyleCnt="0"/>
      <dgm:spPr/>
    </dgm:pt>
    <dgm:pt modelId="{72F73480-0E7A-4054-9B60-68653799036B}" type="pres">
      <dgm:prSet presAssocID="{841364CE-2D9B-4BFD-8285-8C5F67A1DF0F}" presName="parentText" presStyleLbl="solidFgAcc1" presStyleIdx="0" presStyleCnt="6">
        <dgm:presLayoutVars>
          <dgm:chMax val="1"/>
          <dgm:bulletEnabled/>
        </dgm:presLayoutVars>
      </dgm:prSet>
      <dgm:spPr/>
    </dgm:pt>
    <dgm:pt modelId="{46D6CCF0-1258-47A0-AE8C-039414FC9AF2}" type="pres">
      <dgm:prSet presAssocID="{841364CE-2D9B-4BFD-8285-8C5F67A1DF0F}" presName="descendantText" presStyleLbl="alignNode1" presStyleIdx="0" presStyleCnt="6">
        <dgm:presLayoutVars>
          <dgm:bulletEnabled/>
        </dgm:presLayoutVars>
      </dgm:prSet>
      <dgm:spPr/>
    </dgm:pt>
    <dgm:pt modelId="{48A262B3-5B84-4BDE-9E16-F4492F48A27C}" type="pres">
      <dgm:prSet presAssocID="{0213C16E-BB2B-4A00-9442-C7879A8A8ED6}" presName="sp" presStyleCnt="0"/>
      <dgm:spPr/>
    </dgm:pt>
    <dgm:pt modelId="{9B3BFAB4-AE31-470C-9105-B2004B354385}" type="pres">
      <dgm:prSet presAssocID="{B26188FB-D90E-4C76-A90B-2E61548441CE}" presName="linNode" presStyleCnt="0"/>
      <dgm:spPr/>
    </dgm:pt>
    <dgm:pt modelId="{3340513C-FDB7-4372-8C27-5EE2BEA4D89C}" type="pres">
      <dgm:prSet presAssocID="{B26188FB-D90E-4C76-A90B-2E61548441CE}" presName="parentText" presStyleLbl="solidFgAcc1" presStyleIdx="1" presStyleCnt="6">
        <dgm:presLayoutVars>
          <dgm:chMax val="1"/>
          <dgm:bulletEnabled/>
        </dgm:presLayoutVars>
      </dgm:prSet>
      <dgm:spPr/>
    </dgm:pt>
    <dgm:pt modelId="{AB2C06D8-0F53-4104-A66D-8C2A929E8EC1}" type="pres">
      <dgm:prSet presAssocID="{B26188FB-D90E-4C76-A90B-2E61548441CE}" presName="descendantText" presStyleLbl="alignNode1" presStyleIdx="1" presStyleCnt="6">
        <dgm:presLayoutVars>
          <dgm:bulletEnabled/>
        </dgm:presLayoutVars>
      </dgm:prSet>
      <dgm:spPr/>
    </dgm:pt>
    <dgm:pt modelId="{B5508CD9-C95C-41D1-991D-D0590A0FEAE2}" type="pres">
      <dgm:prSet presAssocID="{8D15E025-FB8B-44CB-9E8E-3142316CE87E}" presName="sp" presStyleCnt="0"/>
      <dgm:spPr/>
    </dgm:pt>
    <dgm:pt modelId="{7A564F18-F927-47FD-9286-79366FB3DCBB}" type="pres">
      <dgm:prSet presAssocID="{913EB743-8C96-45FC-A167-9E186870EAE3}" presName="linNode" presStyleCnt="0"/>
      <dgm:spPr/>
    </dgm:pt>
    <dgm:pt modelId="{F7C158C9-5DA8-450F-B879-82FDD7836086}" type="pres">
      <dgm:prSet presAssocID="{913EB743-8C96-45FC-A167-9E186870EAE3}" presName="parentText" presStyleLbl="solidFgAcc1" presStyleIdx="2" presStyleCnt="6">
        <dgm:presLayoutVars>
          <dgm:chMax val="1"/>
          <dgm:bulletEnabled/>
        </dgm:presLayoutVars>
      </dgm:prSet>
      <dgm:spPr/>
    </dgm:pt>
    <dgm:pt modelId="{63D848C9-86CC-42D3-970B-DC4414345D45}" type="pres">
      <dgm:prSet presAssocID="{913EB743-8C96-45FC-A167-9E186870EAE3}" presName="descendantText" presStyleLbl="alignNode1" presStyleIdx="2" presStyleCnt="6">
        <dgm:presLayoutVars>
          <dgm:bulletEnabled/>
        </dgm:presLayoutVars>
      </dgm:prSet>
      <dgm:spPr/>
    </dgm:pt>
    <dgm:pt modelId="{55498528-C4A0-43FB-9E09-308EAF48D3B6}" type="pres">
      <dgm:prSet presAssocID="{702E0C7F-2FCB-4578-B207-23B2FF039629}" presName="sp" presStyleCnt="0"/>
      <dgm:spPr/>
    </dgm:pt>
    <dgm:pt modelId="{6B54E0AF-10D7-43B6-9D80-E510E7194AE7}" type="pres">
      <dgm:prSet presAssocID="{B7B1C163-C021-4C58-80B8-9203D960D68D}" presName="linNode" presStyleCnt="0"/>
      <dgm:spPr/>
    </dgm:pt>
    <dgm:pt modelId="{A66ABE25-E12F-4F0A-8034-FF7E91A148C0}" type="pres">
      <dgm:prSet presAssocID="{B7B1C163-C021-4C58-80B8-9203D960D68D}" presName="parentText" presStyleLbl="solidFgAcc1" presStyleIdx="3" presStyleCnt="6">
        <dgm:presLayoutVars>
          <dgm:chMax val="1"/>
          <dgm:bulletEnabled/>
        </dgm:presLayoutVars>
      </dgm:prSet>
      <dgm:spPr/>
    </dgm:pt>
    <dgm:pt modelId="{C68DA945-FDC0-44BB-8727-75BBA60217F9}" type="pres">
      <dgm:prSet presAssocID="{B7B1C163-C021-4C58-80B8-9203D960D68D}" presName="descendantText" presStyleLbl="alignNode1" presStyleIdx="3" presStyleCnt="6">
        <dgm:presLayoutVars>
          <dgm:bulletEnabled/>
        </dgm:presLayoutVars>
      </dgm:prSet>
      <dgm:spPr/>
    </dgm:pt>
    <dgm:pt modelId="{60AAA347-A362-45FC-A01A-FCBA78BB74FB}" type="pres">
      <dgm:prSet presAssocID="{5076D4EE-7388-4646-A576-B2F2DD21570D}" presName="sp" presStyleCnt="0"/>
      <dgm:spPr/>
    </dgm:pt>
    <dgm:pt modelId="{CAC97927-F391-48CA-8506-5FE1167DA26C}" type="pres">
      <dgm:prSet presAssocID="{C2C48496-A869-4997-B509-8C463B5D0BB7}" presName="linNode" presStyleCnt="0"/>
      <dgm:spPr/>
    </dgm:pt>
    <dgm:pt modelId="{D571252E-9B94-4944-81C2-31D29970C848}" type="pres">
      <dgm:prSet presAssocID="{C2C48496-A869-4997-B509-8C463B5D0BB7}" presName="parentText" presStyleLbl="solidFgAcc1" presStyleIdx="4" presStyleCnt="6">
        <dgm:presLayoutVars>
          <dgm:chMax val="1"/>
          <dgm:bulletEnabled/>
        </dgm:presLayoutVars>
      </dgm:prSet>
      <dgm:spPr/>
    </dgm:pt>
    <dgm:pt modelId="{4C4137B1-4139-4E1F-8393-4ECB2B5C2D93}" type="pres">
      <dgm:prSet presAssocID="{C2C48496-A869-4997-B509-8C463B5D0BB7}" presName="descendantText" presStyleLbl="alignNode1" presStyleIdx="4" presStyleCnt="6">
        <dgm:presLayoutVars>
          <dgm:bulletEnabled/>
        </dgm:presLayoutVars>
      </dgm:prSet>
      <dgm:spPr/>
    </dgm:pt>
    <dgm:pt modelId="{E288DA78-96FF-4783-89DB-58C4B8EC4328}" type="pres">
      <dgm:prSet presAssocID="{B9BBAB61-5C9A-4B8E-A3A1-3F5CB2659D3F}" presName="sp" presStyleCnt="0"/>
      <dgm:spPr/>
    </dgm:pt>
    <dgm:pt modelId="{4C6CC535-5D9E-4D81-BF76-F3702EC2FC6C}" type="pres">
      <dgm:prSet presAssocID="{08612E25-719D-498B-95B5-200C1F7608EF}" presName="linNode" presStyleCnt="0"/>
      <dgm:spPr/>
    </dgm:pt>
    <dgm:pt modelId="{5ED9459D-8B0F-4CDE-9FC8-0B7E57F4EF36}" type="pres">
      <dgm:prSet presAssocID="{08612E25-719D-498B-95B5-200C1F7608EF}" presName="parentText" presStyleLbl="solidFgAcc1" presStyleIdx="5" presStyleCnt="6">
        <dgm:presLayoutVars>
          <dgm:chMax val="1"/>
          <dgm:bulletEnabled/>
        </dgm:presLayoutVars>
      </dgm:prSet>
      <dgm:spPr/>
    </dgm:pt>
    <dgm:pt modelId="{9CE089A5-5CD4-498F-B645-071B8B9AFE88}" type="pres">
      <dgm:prSet presAssocID="{08612E25-719D-498B-95B5-200C1F7608EF}" presName="descendantText" presStyleLbl="alignNode1" presStyleIdx="5" presStyleCnt="6">
        <dgm:presLayoutVars>
          <dgm:bulletEnabled/>
        </dgm:presLayoutVars>
      </dgm:prSet>
      <dgm:spPr/>
    </dgm:pt>
  </dgm:ptLst>
  <dgm:cxnLst>
    <dgm:cxn modelId="{FC230101-9DE0-42D2-958C-CA7932E4C762}" type="presOf" srcId="{72D2167B-2C20-442D-AF3B-E15B6AF3DAF9}" destId="{4C4137B1-4139-4E1F-8393-4ECB2B5C2D93}" srcOrd="0" destOrd="0" presId="urn:microsoft.com/office/officeart/2016/7/layout/VerticalHollowActionList"/>
    <dgm:cxn modelId="{EFDBDE01-8E99-49FF-BD5C-64C2F9963C3D}" type="presOf" srcId="{B26188FB-D90E-4C76-A90B-2E61548441CE}" destId="{3340513C-FDB7-4372-8C27-5EE2BEA4D89C}" srcOrd="0" destOrd="0" presId="urn:microsoft.com/office/officeart/2016/7/layout/VerticalHollowActionList"/>
    <dgm:cxn modelId="{A3086B07-2702-4710-9418-794ED93A72B5}" type="presOf" srcId="{841364CE-2D9B-4BFD-8285-8C5F67A1DF0F}" destId="{72F73480-0E7A-4054-9B60-68653799036B}" srcOrd="0" destOrd="0" presId="urn:microsoft.com/office/officeart/2016/7/layout/VerticalHollowActionList"/>
    <dgm:cxn modelId="{C0BC2309-92A6-481E-B283-1DFA62241490}" srcId="{08612E25-719D-498B-95B5-200C1F7608EF}" destId="{50149BF8-5447-48DD-8663-8B1186101AC7}" srcOrd="0" destOrd="0" parTransId="{5231E088-42B2-40FC-BCF9-3E5DA83C199B}" sibTransId="{9ED58ADB-C388-4D4A-BB70-DC08D44D64BD}"/>
    <dgm:cxn modelId="{ACAA3A1B-72A4-4844-ABC7-D67A3AA14B20}" srcId="{841364CE-2D9B-4BFD-8285-8C5F67A1DF0F}" destId="{A72F0681-C73E-4E35-B450-E07FCFC4E28C}" srcOrd="0" destOrd="0" parTransId="{C7FBA7A6-A5BF-484A-9DCB-DF333A8010FE}" sibTransId="{0D055CB4-1293-4BC7-81B7-E9D6FD6660B3}"/>
    <dgm:cxn modelId="{11C31230-0A09-460D-809B-EE8B27E93CE4}" srcId="{83379E01-17E8-4692-8D72-6D3DB94C93CD}" destId="{C2C48496-A869-4997-B509-8C463B5D0BB7}" srcOrd="4" destOrd="0" parTransId="{E8FBB218-9286-496F-A516-2E29E4CDE430}" sibTransId="{B9BBAB61-5C9A-4B8E-A3A1-3F5CB2659D3F}"/>
    <dgm:cxn modelId="{8F26DD38-F380-471B-B354-8DEDA65E12A1}" type="presOf" srcId="{913EB743-8C96-45FC-A167-9E186870EAE3}" destId="{F7C158C9-5DA8-450F-B879-82FDD7836086}" srcOrd="0" destOrd="0" presId="urn:microsoft.com/office/officeart/2016/7/layout/VerticalHollowActionList"/>
    <dgm:cxn modelId="{5D44DD60-645B-4581-8F05-67B43F48B0A8}" type="presOf" srcId="{B7B1C163-C021-4C58-80B8-9203D960D68D}" destId="{A66ABE25-E12F-4F0A-8034-FF7E91A148C0}" srcOrd="0" destOrd="0" presId="urn:microsoft.com/office/officeart/2016/7/layout/VerticalHollowActionList"/>
    <dgm:cxn modelId="{90D7A26B-7D77-491D-B747-1AC266E79BE7}" type="presOf" srcId="{7948052F-0AAB-4795-8BA1-6FF8B3E9E2C6}" destId="{AB2C06D8-0F53-4104-A66D-8C2A929E8EC1}" srcOrd="0" destOrd="0" presId="urn:microsoft.com/office/officeart/2016/7/layout/VerticalHollowActionList"/>
    <dgm:cxn modelId="{39FA3D4E-991C-4DDF-8D28-ECA39D6DE935}" srcId="{913EB743-8C96-45FC-A167-9E186870EAE3}" destId="{8508C73E-8C2F-43EA-9A43-9B4B8D536568}" srcOrd="0" destOrd="0" parTransId="{575DFE2D-BEB6-4AA4-9A82-C85876A00B20}" sibTransId="{409AC6D6-456C-43FC-B527-20FF679E2BE8}"/>
    <dgm:cxn modelId="{BAB38771-781D-4A8B-A9EC-73D3A297771B}" type="presOf" srcId="{8508C73E-8C2F-43EA-9A43-9B4B8D536568}" destId="{63D848C9-86CC-42D3-970B-DC4414345D45}" srcOrd="0" destOrd="0" presId="urn:microsoft.com/office/officeart/2016/7/layout/VerticalHollowActionList"/>
    <dgm:cxn modelId="{27E2D058-A307-4BAD-836B-3F657C06E8B9}" srcId="{83379E01-17E8-4692-8D72-6D3DB94C93CD}" destId="{B26188FB-D90E-4C76-A90B-2E61548441CE}" srcOrd="1" destOrd="0" parTransId="{00D74314-4088-408E-A50B-EE8C9C1C32A4}" sibTransId="{8D15E025-FB8B-44CB-9E8E-3142316CE87E}"/>
    <dgm:cxn modelId="{F77D8A7C-75F4-4564-9186-4099526E34D5}" type="presOf" srcId="{C2C48496-A869-4997-B509-8C463B5D0BB7}" destId="{D571252E-9B94-4944-81C2-31D29970C848}" srcOrd="0" destOrd="0" presId="urn:microsoft.com/office/officeart/2016/7/layout/VerticalHollowActionList"/>
    <dgm:cxn modelId="{403FB27D-73A4-4D1B-AAC1-C474209D7D1D}" srcId="{83379E01-17E8-4692-8D72-6D3DB94C93CD}" destId="{913EB743-8C96-45FC-A167-9E186870EAE3}" srcOrd="2" destOrd="0" parTransId="{7FB9CFB3-A9F4-4F18-A851-44F960591DD6}" sibTransId="{702E0C7F-2FCB-4578-B207-23B2FF039629}"/>
    <dgm:cxn modelId="{CA58FD81-2EDC-4B3F-AD68-DBC2F5C2F372}" srcId="{B7B1C163-C021-4C58-80B8-9203D960D68D}" destId="{130FFD41-59BA-4A03-BBD2-070548AE872D}" srcOrd="0" destOrd="0" parTransId="{3E81AAC1-B79A-4295-868B-4F8D72447057}" sibTransId="{BDFD5A19-0B92-43FC-9ED0-BF415AE8BCCA}"/>
    <dgm:cxn modelId="{C238588A-27EA-45F1-989E-782B12EBC79B}" type="presOf" srcId="{83379E01-17E8-4692-8D72-6D3DB94C93CD}" destId="{815BC5C1-FA68-4C8E-A5F4-E5422BC051F1}" srcOrd="0" destOrd="0" presId="urn:microsoft.com/office/officeart/2016/7/layout/VerticalHollowActionList"/>
    <dgm:cxn modelId="{45D59898-7996-4D61-9504-02D979F5E0A2}" srcId="{83379E01-17E8-4692-8D72-6D3DB94C93CD}" destId="{841364CE-2D9B-4BFD-8285-8C5F67A1DF0F}" srcOrd="0" destOrd="0" parTransId="{FF5DF6C2-B89D-45D9-B439-407E56432035}" sibTransId="{0213C16E-BB2B-4A00-9442-C7879A8A8ED6}"/>
    <dgm:cxn modelId="{953DDA98-26F4-4A5F-8780-463DF61BA5EA}" srcId="{83379E01-17E8-4692-8D72-6D3DB94C93CD}" destId="{08612E25-719D-498B-95B5-200C1F7608EF}" srcOrd="5" destOrd="0" parTransId="{F7BF437B-27C0-448F-99B5-3A0F8E926A61}" sibTransId="{F973DC0E-62A7-4E0D-B3ED-6A3B2BE9693F}"/>
    <dgm:cxn modelId="{FA77019A-C953-4B59-AF94-650F47FBB227}" srcId="{C2C48496-A869-4997-B509-8C463B5D0BB7}" destId="{72D2167B-2C20-442D-AF3B-E15B6AF3DAF9}" srcOrd="0" destOrd="0" parTransId="{8128B30B-F2FC-489F-835D-4507172B72B8}" sibTransId="{B00D823D-22F4-4B39-B605-0EECEE39F627}"/>
    <dgm:cxn modelId="{D55D0D9E-53DD-4BAE-8B02-962DE1F45400}" type="presOf" srcId="{50149BF8-5447-48DD-8663-8B1186101AC7}" destId="{9CE089A5-5CD4-498F-B645-071B8B9AFE88}" srcOrd="0" destOrd="0" presId="urn:microsoft.com/office/officeart/2016/7/layout/VerticalHollowActionList"/>
    <dgm:cxn modelId="{30474DAF-C4CA-426F-BFC8-A833F24F3B71}" type="presOf" srcId="{130FFD41-59BA-4A03-BBD2-070548AE872D}" destId="{C68DA945-FDC0-44BB-8727-75BBA60217F9}" srcOrd="0" destOrd="0" presId="urn:microsoft.com/office/officeart/2016/7/layout/VerticalHollowActionList"/>
    <dgm:cxn modelId="{8A9211B7-548A-4564-96CF-DC9B932103B2}" type="presOf" srcId="{08612E25-719D-498B-95B5-200C1F7608EF}" destId="{5ED9459D-8B0F-4CDE-9FC8-0B7E57F4EF36}" srcOrd="0" destOrd="0" presId="urn:microsoft.com/office/officeart/2016/7/layout/VerticalHollowActionList"/>
    <dgm:cxn modelId="{61656ED1-F1F2-4AE5-ADE5-5487BC8D794D}" type="presOf" srcId="{A72F0681-C73E-4E35-B450-E07FCFC4E28C}" destId="{46D6CCF0-1258-47A0-AE8C-039414FC9AF2}" srcOrd="0" destOrd="0" presId="urn:microsoft.com/office/officeart/2016/7/layout/VerticalHollowActionList"/>
    <dgm:cxn modelId="{2F20EAD8-4C48-4745-85C9-614E84E5BD85}" srcId="{B26188FB-D90E-4C76-A90B-2E61548441CE}" destId="{7948052F-0AAB-4795-8BA1-6FF8B3E9E2C6}" srcOrd="0" destOrd="0" parTransId="{C82625AF-1D65-486D-B90A-44FC753A6CEE}" sibTransId="{30970AF5-31CF-42C9-B778-3C16B533EA47}"/>
    <dgm:cxn modelId="{67D4D8ED-3C46-4A96-99EA-6235704E8E67}" srcId="{83379E01-17E8-4692-8D72-6D3DB94C93CD}" destId="{B7B1C163-C021-4C58-80B8-9203D960D68D}" srcOrd="3" destOrd="0" parTransId="{8A0DD6C2-0DDA-41F9-B2F9-23B3F9293E31}" sibTransId="{5076D4EE-7388-4646-A576-B2F2DD21570D}"/>
    <dgm:cxn modelId="{606E7390-A8DE-40F9-8AE5-15694B4E95D5}" type="presParOf" srcId="{815BC5C1-FA68-4C8E-A5F4-E5422BC051F1}" destId="{AAB6C343-AD42-400B-BD24-34C5EBA157FF}" srcOrd="0" destOrd="0" presId="urn:microsoft.com/office/officeart/2016/7/layout/VerticalHollowActionList"/>
    <dgm:cxn modelId="{8312D6EF-EDF9-4B3F-88DC-DC5209A9543A}" type="presParOf" srcId="{AAB6C343-AD42-400B-BD24-34C5EBA157FF}" destId="{72F73480-0E7A-4054-9B60-68653799036B}" srcOrd="0" destOrd="0" presId="urn:microsoft.com/office/officeart/2016/7/layout/VerticalHollowActionList"/>
    <dgm:cxn modelId="{462F6AA0-03D2-4878-A3C3-A27F450AD181}" type="presParOf" srcId="{AAB6C343-AD42-400B-BD24-34C5EBA157FF}" destId="{46D6CCF0-1258-47A0-AE8C-039414FC9AF2}" srcOrd="1" destOrd="0" presId="urn:microsoft.com/office/officeart/2016/7/layout/VerticalHollowActionList"/>
    <dgm:cxn modelId="{355CD369-E79C-4A2D-BB8A-7A986BF55702}" type="presParOf" srcId="{815BC5C1-FA68-4C8E-A5F4-E5422BC051F1}" destId="{48A262B3-5B84-4BDE-9E16-F4492F48A27C}" srcOrd="1" destOrd="0" presId="urn:microsoft.com/office/officeart/2016/7/layout/VerticalHollowActionList"/>
    <dgm:cxn modelId="{2F71228C-2C0F-47AF-90C2-47F8C187F78C}" type="presParOf" srcId="{815BC5C1-FA68-4C8E-A5F4-E5422BC051F1}" destId="{9B3BFAB4-AE31-470C-9105-B2004B354385}" srcOrd="2" destOrd="0" presId="urn:microsoft.com/office/officeart/2016/7/layout/VerticalHollowActionList"/>
    <dgm:cxn modelId="{3888C329-85FB-4B7F-823D-75F3D99A99A3}" type="presParOf" srcId="{9B3BFAB4-AE31-470C-9105-B2004B354385}" destId="{3340513C-FDB7-4372-8C27-5EE2BEA4D89C}" srcOrd="0" destOrd="0" presId="urn:microsoft.com/office/officeart/2016/7/layout/VerticalHollowActionList"/>
    <dgm:cxn modelId="{321F51EF-9830-41ED-ACCC-4BF684EBE6B1}" type="presParOf" srcId="{9B3BFAB4-AE31-470C-9105-B2004B354385}" destId="{AB2C06D8-0F53-4104-A66D-8C2A929E8EC1}" srcOrd="1" destOrd="0" presId="urn:microsoft.com/office/officeart/2016/7/layout/VerticalHollowActionList"/>
    <dgm:cxn modelId="{5B1C5D0A-F472-4C48-9F31-BF719B432938}" type="presParOf" srcId="{815BC5C1-FA68-4C8E-A5F4-E5422BC051F1}" destId="{B5508CD9-C95C-41D1-991D-D0590A0FEAE2}" srcOrd="3" destOrd="0" presId="urn:microsoft.com/office/officeart/2016/7/layout/VerticalHollowActionList"/>
    <dgm:cxn modelId="{DEAE6C82-8368-4757-B1C9-1073E81470E0}" type="presParOf" srcId="{815BC5C1-FA68-4C8E-A5F4-E5422BC051F1}" destId="{7A564F18-F927-47FD-9286-79366FB3DCBB}" srcOrd="4" destOrd="0" presId="urn:microsoft.com/office/officeart/2016/7/layout/VerticalHollowActionList"/>
    <dgm:cxn modelId="{0193E648-270A-4AEA-A757-4E360306E24F}" type="presParOf" srcId="{7A564F18-F927-47FD-9286-79366FB3DCBB}" destId="{F7C158C9-5DA8-450F-B879-82FDD7836086}" srcOrd="0" destOrd="0" presId="urn:microsoft.com/office/officeart/2016/7/layout/VerticalHollowActionList"/>
    <dgm:cxn modelId="{BA2D157E-A68A-4806-8BE8-2A6046F5318D}" type="presParOf" srcId="{7A564F18-F927-47FD-9286-79366FB3DCBB}" destId="{63D848C9-86CC-42D3-970B-DC4414345D45}" srcOrd="1" destOrd="0" presId="urn:microsoft.com/office/officeart/2016/7/layout/VerticalHollowActionList"/>
    <dgm:cxn modelId="{40AE6A6D-7FD7-4641-8C96-3397E5B83A6E}" type="presParOf" srcId="{815BC5C1-FA68-4C8E-A5F4-E5422BC051F1}" destId="{55498528-C4A0-43FB-9E09-308EAF48D3B6}" srcOrd="5" destOrd="0" presId="urn:microsoft.com/office/officeart/2016/7/layout/VerticalHollowActionList"/>
    <dgm:cxn modelId="{1EAB65BB-9C0B-455F-A3B2-ED701AB5CFEA}" type="presParOf" srcId="{815BC5C1-FA68-4C8E-A5F4-E5422BC051F1}" destId="{6B54E0AF-10D7-43B6-9D80-E510E7194AE7}" srcOrd="6" destOrd="0" presId="urn:microsoft.com/office/officeart/2016/7/layout/VerticalHollowActionList"/>
    <dgm:cxn modelId="{0DC74307-17D6-4601-9616-95D700539953}" type="presParOf" srcId="{6B54E0AF-10D7-43B6-9D80-E510E7194AE7}" destId="{A66ABE25-E12F-4F0A-8034-FF7E91A148C0}" srcOrd="0" destOrd="0" presId="urn:microsoft.com/office/officeart/2016/7/layout/VerticalHollowActionList"/>
    <dgm:cxn modelId="{830758B4-5920-4D1B-AFB4-7F266DFD05A9}" type="presParOf" srcId="{6B54E0AF-10D7-43B6-9D80-E510E7194AE7}" destId="{C68DA945-FDC0-44BB-8727-75BBA60217F9}" srcOrd="1" destOrd="0" presId="urn:microsoft.com/office/officeart/2016/7/layout/VerticalHollowActionList"/>
    <dgm:cxn modelId="{9F678EC9-17D0-468E-BD3B-61280E78E3B4}" type="presParOf" srcId="{815BC5C1-FA68-4C8E-A5F4-E5422BC051F1}" destId="{60AAA347-A362-45FC-A01A-FCBA78BB74FB}" srcOrd="7" destOrd="0" presId="urn:microsoft.com/office/officeart/2016/7/layout/VerticalHollowActionList"/>
    <dgm:cxn modelId="{84F6AC42-136B-4AD1-9C30-608B6DA43E13}" type="presParOf" srcId="{815BC5C1-FA68-4C8E-A5F4-E5422BC051F1}" destId="{CAC97927-F391-48CA-8506-5FE1167DA26C}" srcOrd="8" destOrd="0" presId="urn:microsoft.com/office/officeart/2016/7/layout/VerticalHollowActionList"/>
    <dgm:cxn modelId="{D8AA4E6A-E152-430B-993B-64DFC2D87ADD}" type="presParOf" srcId="{CAC97927-F391-48CA-8506-5FE1167DA26C}" destId="{D571252E-9B94-4944-81C2-31D29970C848}" srcOrd="0" destOrd="0" presId="urn:microsoft.com/office/officeart/2016/7/layout/VerticalHollowActionList"/>
    <dgm:cxn modelId="{7E2C1719-9072-40A3-A844-EF9221A0B82E}" type="presParOf" srcId="{CAC97927-F391-48CA-8506-5FE1167DA26C}" destId="{4C4137B1-4139-4E1F-8393-4ECB2B5C2D93}" srcOrd="1" destOrd="0" presId="urn:microsoft.com/office/officeart/2016/7/layout/VerticalHollowActionList"/>
    <dgm:cxn modelId="{BCF2C53B-E741-4C42-8B36-8C7CF8255161}" type="presParOf" srcId="{815BC5C1-FA68-4C8E-A5F4-E5422BC051F1}" destId="{E288DA78-96FF-4783-89DB-58C4B8EC4328}" srcOrd="9" destOrd="0" presId="urn:microsoft.com/office/officeart/2016/7/layout/VerticalHollowActionList"/>
    <dgm:cxn modelId="{6E014BB1-4615-49F4-9D2E-5BDF73F163FE}" type="presParOf" srcId="{815BC5C1-FA68-4C8E-A5F4-E5422BC051F1}" destId="{4C6CC535-5D9E-4D81-BF76-F3702EC2FC6C}" srcOrd="10" destOrd="0" presId="urn:microsoft.com/office/officeart/2016/7/layout/VerticalHollowActionList"/>
    <dgm:cxn modelId="{E5F33169-5CC0-4216-B812-0ADE7B708B0E}" type="presParOf" srcId="{4C6CC535-5D9E-4D81-BF76-F3702EC2FC6C}" destId="{5ED9459D-8B0F-4CDE-9FC8-0B7E57F4EF36}" srcOrd="0" destOrd="0" presId="urn:microsoft.com/office/officeart/2016/7/layout/VerticalHollowActionList"/>
    <dgm:cxn modelId="{485F7F6B-9037-47C8-A869-2175098E7837}" type="presParOf" srcId="{4C6CC535-5D9E-4D81-BF76-F3702EC2FC6C}" destId="{9CE089A5-5CD4-498F-B645-071B8B9AFE88}" srcOrd="1" destOrd="0" presId="urn:microsoft.com/office/officeart/2016/7/layout/VerticalHollow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987AB2-8F0E-475A-81E9-E5C1E2188E67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24CF66-5A10-4D20-9500-4374DCBADD73}">
      <dgm:prSet phldrT="[Text]"/>
      <dgm:spPr/>
      <dgm:t>
        <a:bodyPr/>
        <a:lstStyle/>
        <a:p>
          <a:r>
            <a:rPr lang="en-US" dirty="0"/>
            <a:t>Pharmacological</a:t>
          </a:r>
        </a:p>
      </dgm:t>
    </dgm:pt>
    <dgm:pt modelId="{71FF790D-69AC-477B-B0F4-FCD3112CA8D5}" type="parTrans" cxnId="{4379B5C5-8618-4B81-99EA-7E2BB7F7DA21}">
      <dgm:prSet/>
      <dgm:spPr/>
      <dgm:t>
        <a:bodyPr/>
        <a:lstStyle/>
        <a:p>
          <a:endParaRPr lang="en-US"/>
        </a:p>
      </dgm:t>
    </dgm:pt>
    <dgm:pt modelId="{47DFACDC-1C32-4ABE-8FBA-C2B9738DB988}" type="sibTrans" cxnId="{4379B5C5-8618-4B81-99EA-7E2BB7F7DA21}">
      <dgm:prSet/>
      <dgm:spPr/>
      <dgm:t>
        <a:bodyPr/>
        <a:lstStyle/>
        <a:p>
          <a:endParaRPr lang="en-US"/>
        </a:p>
      </dgm:t>
    </dgm:pt>
    <dgm:pt modelId="{53C1916D-8AFB-417A-AF0D-1A452D4E66C6}">
      <dgm:prSet phldrT="[Text]"/>
      <dgm:spPr/>
      <dgm:t>
        <a:bodyPr/>
        <a:lstStyle/>
        <a:p>
          <a:r>
            <a:rPr lang="en-US" dirty="0"/>
            <a:t>Non-pharmacological</a:t>
          </a:r>
        </a:p>
      </dgm:t>
    </dgm:pt>
    <dgm:pt modelId="{1EED63AD-3376-4674-B22C-06B5A0B8E869}" type="parTrans" cxnId="{BA06E96C-A5C6-4739-BA43-798B745CFED5}">
      <dgm:prSet/>
      <dgm:spPr/>
      <dgm:t>
        <a:bodyPr/>
        <a:lstStyle/>
        <a:p>
          <a:endParaRPr lang="en-US"/>
        </a:p>
      </dgm:t>
    </dgm:pt>
    <dgm:pt modelId="{E6E649A3-FF6E-48DB-9CC9-59EE7815172F}" type="sibTrans" cxnId="{BA06E96C-A5C6-4739-BA43-798B745CFED5}">
      <dgm:prSet/>
      <dgm:spPr/>
      <dgm:t>
        <a:bodyPr/>
        <a:lstStyle/>
        <a:p>
          <a:endParaRPr lang="en-US"/>
        </a:p>
      </dgm:t>
    </dgm:pt>
    <dgm:pt modelId="{5B5CFE12-A989-4A78-998E-B01AC194467D}" type="pres">
      <dgm:prSet presAssocID="{69987AB2-8F0E-475A-81E9-E5C1E2188E67}" presName="diagram" presStyleCnt="0">
        <dgm:presLayoutVars>
          <dgm:dir/>
          <dgm:resizeHandles val="exact"/>
        </dgm:presLayoutVars>
      </dgm:prSet>
      <dgm:spPr/>
    </dgm:pt>
    <dgm:pt modelId="{07052FC8-149A-4420-A278-5F33B6F2D194}" type="pres">
      <dgm:prSet presAssocID="{3224CF66-5A10-4D20-9500-4374DCBADD73}" presName="arrow" presStyleLbl="node1" presStyleIdx="0" presStyleCnt="2">
        <dgm:presLayoutVars>
          <dgm:bulletEnabled val="1"/>
        </dgm:presLayoutVars>
      </dgm:prSet>
      <dgm:spPr/>
    </dgm:pt>
    <dgm:pt modelId="{E79AAF0F-3392-4AA6-B17C-50ABEE8AB704}" type="pres">
      <dgm:prSet presAssocID="{53C1916D-8AFB-417A-AF0D-1A452D4E66C6}" presName="arrow" presStyleLbl="node1" presStyleIdx="1" presStyleCnt="2" custScaleY="104578" custRadScaleRad="95794">
        <dgm:presLayoutVars>
          <dgm:bulletEnabled val="1"/>
        </dgm:presLayoutVars>
      </dgm:prSet>
      <dgm:spPr/>
    </dgm:pt>
  </dgm:ptLst>
  <dgm:cxnLst>
    <dgm:cxn modelId="{3DB7DB0A-BF16-4461-9840-96B411C65B3D}" type="presOf" srcId="{53C1916D-8AFB-417A-AF0D-1A452D4E66C6}" destId="{E79AAF0F-3392-4AA6-B17C-50ABEE8AB704}" srcOrd="0" destOrd="0" presId="urn:microsoft.com/office/officeart/2005/8/layout/arrow5"/>
    <dgm:cxn modelId="{BA06E96C-A5C6-4739-BA43-798B745CFED5}" srcId="{69987AB2-8F0E-475A-81E9-E5C1E2188E67}" destId="{53C1916D-8AFB-417A-AF0D-1A452D4E66C6}" srcOrd="1" destOrd="0" parTransId="{1EED63AD-3376-4674-B22C-06B5A0B8E869}" sibTransId="{E6E649A3-FF6E-48DB-9CC9-59EE7815172F}"/>
    <dgm:cxn modelId="{9FE5D2A5-5AC0-41FB-A604-101053FE2ED4}" type="presOf" srcId="{3224CF66-5A10-4D20-9500-4374DCBADD73}" destId="{07052FC8-149A-4420-A278-5F33B6F2D194}" srcOrd="0" destOrd="0" presId="urn:microsoft.com/office/officeart/2005/8/layout/arrow5"/>
    <dgm:cxn modelId="{4379B5C5-8618-4B81-99EA-7E2BB7F7DA21}" srcId="{69987AB2-8F0E-475A-81E9-E5C1E2188E67}" destId="{3224CF66-5A10-4D20-9500-4374DCBADD73}" srcOrd="0" destOrd="0" parTransId="{71FF790D-69AC-477B-B0F4-FCD3112CA8D5}" sibTransId="{47DFACDC-1C32-4ABE-8FBA-C2B9738DB988}"/>
    <dgm:cxn modelId="{914ECFD3-14DC-46CA-830A-2EE11C22605F}" type="presOf" srcId="{69987AB2-8F0E-475A-81E9-E5C1E2188E67}" destId="{5B5CFE12-A989-4A78-998E-B01AC194467D}" srcOrd="0" destOrd="0" presId="urn:microsoft.com/office/officeart/2005/8/layout/arrow5"/>
    <dgm:cxn modelId="{1FF2259B-01BA-4917-BF15-0E7AE88F518B}" type="presParOf" srcId="{5B5CFE12-A989-4A78-998E-B01AC194467D}" destId="{07052FC8-149A-4420-A278-5F33B6F2D194}" srcOrd="0" destOrd="0" presId="urn:microsoft.com/office/officeart/2005/8/layout/arrow5"/>
    <dgm:cxn modelId="{74B585A8-8F05-49FD-98BF-EDC270718C4A}" type="presParOf" srcId="{5B5CFE12-A989-4A78-998E-B01AC194467D}" destId="{E79AAF0F-3392-4AA6-B17C-50ABEE8AB704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B95022-4CAA-4C56-A510-597673B2CF9B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MY"/>
        </a:p>
      </dgm:t>
    </dgm:pt>
    <dgm:pt modelId="{FEB8CD85-6683-48BE-906A-D5EF3D2C2C6E}">
      <dgm:prSet phldrT="[Text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MY" b="1" dirty="0"/>
            <a:t>Mild asthma</a:t>
          </a:r>
        </a:p>
      </dgm:t>
    </dgm:pt>
    <dgm:pt modelId="{B12A7629-26E8-492E-B1B4-9CB338A8245C}" type="parTrans" cxnId="{8443A32C-4F30-4CC3-9D8E-62E12477DB29}">
      <dgm:prSet/>
      <dgm:spPr/>
      <dgm:t>
        <a:bodyPr/>
        <a:lstStyle/>
        <a:p>
          <a:endParaRPr lang="en-MY"/>
        </a:p>
      </dgm:t>
    </dgm:pt>
    <dgm:pt modelId="{B91E7A9A-C838-4863-99E5-5A24CFF87B97}" type="sibTrans" cxnId="{8443A32C-4F30-4CC3-9D8E-62E12477DB29}">
      <dgm:prSet/>
      <dgm:spPr/>
      <dgm:t>
        <a:bodyPr/>
        <a:lstStyle/>
        <a:p>
          <a:endParaRPr lang="en-MY"/>
        </a:p>
      </dgm:t>
    </dgm:pt>
    <dgm:pt modelId="{D6102D51-F522-4754-8490-E04BD8966D7A}">
      <dgm:prSet phldrT="[Text]" custT="1"/>
      <dgm:spPr/>
      <dgm:t>
        <a:bodyPr tIns="108000" bIns="108000"/>
        <a:lstStyle/>
        <a:p>
          <a:r>
            <a:rPr lang="en-US" sz="2000" dirty="0"/>
            <a:t>Well controlled asthma on low-intensity treatment e.g. low-dose ICS/formoterol PRN </a:t>
          </a:r>
          <a:r>
            <a:rPr lang="en-MY" sz="2000" dirty="0"/>
            <a:t>or maintenance low-dose ICS</a:t>
          </a:r>
        </a:p>
      </dgm:t>
    </dgm:pt>
    <dgm:pt modelId="{020EE911-6C59-44DA-B511-6AF9320F5E68}" type="parTrans" cxnId="{9A56CC0B-8962-44B2-AE61-6F1E1419FB21}">
      <dgm:prSet/>
      <dgm:spPr/>
      <dgm:t>
        <a:bodyPr/>
        <a:lstStyle/>
        <a:p>
          <a:endParaRPr lang="en-MY"/>
        </a:p>
      </dgm:t>
    </dgm:pt>
    <dgm:pt modelId="{2652CC9E-8874-4CB3-A1FE-EAB4233481CD}" type="sibTrans" cxnId="{9A56CC0B-8962-44B2-AE61-6F1E1419FB21}">
      <dgm:prSet/>
      <dgm:spPr/>
      <dgm:t>
        <a:bodyPr/>
        <a:lstStyle/>
        <a:p>
          <a:endParaRPr lang="en-MY"/>
        </a:p>
      </dgm:t>
    </dgm:pt>
    <dgm:pt modelId="{78D7693C-7722-43D5-8E35-DC5A5FE0B419}">
      <dgm:prSet phldrT="[Text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MY" b="1" dirty="0"/>
            <a:t>Moderate asthma</a:t>
          </a:r>
        </a:p>
      </dgm:t>
    </dgm:pt>
    <dgm:pt modelId="{7BC34999-9C7F-40DB-B168-850604140116}" type="parTrans" cxnId="{6543EBB2-85AC-4E74-AE80-932582589524}">
      <dgm:prSet/>
      <dgm:spPr/>
      <dgm:t>
        <a:bodyPr/>
        <a:lstStyle/>
        <a:p>
          <a:endParaRPr lang="en-MY"/>
        </a:p>
      </dgm:t>
    </dgm:pt>
    <dgm:pt modelId="{BDC4FB46-5C1C-40A7-8C12-CD6F03448C4E}" type="sibTrans" cxnId="{6543EBB2-85AC-4E74-AE80-932582589524}">
      <dgm:prSet/>
      <dgm:spPr/>
      <dgm:t>
        <a:bodyPr/>
        <a:lstStyle/>
        <a:p>
          <a:endParaRPr lang="en-MY"/>
        </a:p>
      </dgm:t>
    </dgm:pt>
    <dgm:pt modelId="{436E0268-A088-4F4E-84FF-C4DFF4D48970}">
      <dgm:prSet phldrT="[Text]" custT="1"/>
      <dgm:spPr/>
      <dgm:t>
        <a:bodyPr tIns="108000" bIns="108000"/>
        <a:lstStyle/>
        <a:p>
          <a:r>
            <a:rPr lang="en-US" sz="2000" dirty="0"/>
            <a:t>Well controlled asthma on low or medium </a:t>
          </a:r>
          <a:r>
            <a:rPr lang="en-MY" sz="2000" dirty="0"/>
            <a:t>dose ICS-LABA</a:t>
          </a:r>
        </a:p>
      </dgm:t>
    </dgm:pt>
    <dgm:pt modelId="{243CD0C8-C2D3-46B4-8ED8-52DEE96E073C}" type="parTrans" cxnId="{68A753B8-423E-4791-9452-4D088E63DA32}">
      <dgm:prSet/>
      <dgm:spPr/>
      <dgm:t>
        <a:bodyPr/>
        <a:lstStyle/>
        <a:p>
          <a:endParaRPr lang="en-MY"/>
        </a:p>
      </dgm:t>
    </dgm:pt>
    <dgm:pt modelId="{D3200E42-F63B-4783-BF74-193F2E1D8A39}" type="sibTrans" cxnId="{68A753B8-423E-4791-9452-4D088E63DA32}">
      <dgm:prSet/>
      <dgm:spPr/>
      <dgm:t>
        <a:bodyPr/>
        <a:lstStyle/>
        <a:p>
          <a:endParaRPr lang="en-MY"/>
        </a:p>
      </dgm:t>
    </dgm:pt>
    <dgm:pt modelId="{9F357523-6F2E-4C9D-936D-E63CF71A8745}">
      <dgm:prSet phldrT="[Text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MY" b="1" dirty="0"/>
            <a:t>Severe asthma</a:t>
          </a:r>
        </a:p>
      </dgm:t>
    </dgm:pt>
    <dgm:pt modelId="{6A26EBF2-4F06-423B-92A8-E04C87905A09}" type="parTrans" cxnId="{A54F912F-E8F4-4D62-BE48-72047543890D}">
      <dgm:prSet/>
      <dgm:spPr/>
      <dgm:t>
        <a:bodyPr/>
        <a:lstStyle/>
        <a:p>
          <a:endParaRPr lang="en-MY"/>
        </a:p>
      </dgm:t>
    </dgm:pt>
    <dgm:pt modelId="{9C1F1CDF-E003-4F98-9924-0872240AB78A}" type="sibTrans" cxnId="{A54F912F-E8F4-4D62-BE48-72047543890D}">
      <dgm:prSet/>
      <dgm:spPr/>
      <dgm:t>
        <a:bodyPr/>
        <a:lstStyle/>
        <a:p>
          <a:endParaRPr lang="en-MY"/>
        </a:p>
      </dgm:t>
    </dgm:pt>
    <dgm:pt modelId="{F34B3EA0-3740-4E08-BBAF-75F873218042}">
      <dgm:prSet phldrT="[Text]" custT="1"/>
      <dgm:spPr/>
      <dgm:t>
        <a:bodyPr tIns="108000" bIns="108000"/>
        <a:lstStyle/>
        <a:p>
          <a:pPr algn="l"/>
          <a:r>
            <a:rPr lang="en-US" sz="2000" dirty="0"/>
            <a:t>Controlled asthma on high-dose ICS-LABA that worsens when high-dose </a:t>
          </a:r>
          <a:r>
            <a:rPr lang="en-MY" sz="2000" dirty="0"/>
            <a:t>treatment is reduced</a:t>
          </a:r>
        </a:p>
      </dgm:t>
    </dgm:pt>
    <dgm:pt modelId="{19A9F506-203F-4763-817B-EFDA9D7DF0FE}" type="parTrans" cxnId="{1D874E1C-FDB0-47AC-A4EE-43CEA3B048CA}">
      <dgm:prSet/>
      <dgm:spPr/>
      <dgm:t>
        <a:bodyPr/>
        <a:lstStyle/>
        <a:p>
          <a:endParaRPr lang="en-MY"/>
        </a:p>
      </dgm:t>
    </dgm:pt>
    <dgm:pt modelId="{8C78E5FD-9C84-4482-AA32-7B54179BA6D7}" type="sibTrans" cxnId="{1D874E1C-FDB0-47AC-A4EE-43CEA3B048CA}">
      <dgm:prSet/>
      <dgm:spPr/>
      <dgm:t>
        <a:bodyPr/>
        <a:lstStyle/>
        <a:p>
          <a:endParaRPr lang="en-MY"/>
        </a:p>
      </dgm:t>
    </dgm:pt>
    <dgm:pt modelId="{BAF0113A-CB95-4FE3-9647-27E769D57EAC}">
      <dgm:prSet phldrT="[Text]" custT="1"/>
      <dgm:spPr/>
      <dgm:t>
        <a:bodyPr tIns="108000" bIns="108000"/>
        <a:lstStyle/>
        <a:p>
          <a:pPr algn="l"/>
          <a:r>
            <a:rPr lang="en-US" sz="2000" dirty="0"/>
            <a:t>Uncontrolled asthma despite adherence to maximal </a:t>
          </a:r>
          <a:r>
            <a:rPr lang="en-US" sz="2000" dirty="0" err="1"/>
            <a:t>optimised</a:t>
          </a:r>
          <a:r>
            <a:rPr lang="en-US" sz="2000" dirty="0"/>
            <a:t> high-dose ICS-LABA and </a:t>
          </a:r>
          <a:r>
            <a:rPr lang="en-MY" sz="2000" dirty="0"/>
            <a:t>management of contributory factors.</a:t>
          </a:r>
        </a:p>
      </dgm:t>
    </dgm:pt>
    <dgm:pt modelId="{D04C6085-BB4F-4B2E-89C9-F10F4AA914E7}" type="parTrans" cxnId="{479D87D0-1F11-49B3-BD6A-B9BCE47D9B3C}">
      <dgm:prSet/>
      <dgm:spPr/>
      <dgm:t>
        <a:bodyPr/>
        <a:lstStyle/>
        <a:p>
          <a:endParaRPr lang="en-MY"/>
        </a:p>
      </dgm:t>
    </dgm:pt>
    <dgm:pt modelId="{FA02DB23-D571-467B-B996-CA6446CA5B5A}" type="sibTrans" cxnId="{479D87D0-1F11-49B3-BD6A-B9BCE47D9B3C}">
      <dgm:prSet/>
      <dgm:spPr/>
      <dgm:t>
        <a:bodyPr/>
        <a:lstStyle/>
        <a:p>
          <a:endParaRPr lang="en-MY"/>
        </a:p>
      </dgm:t>
    </dgm:pt>
    <dgm:pt modelId="{C1679CA9-7104-406A-B9DA-EA6479EA97E9}">
      <dgm:prSet phldrT="[Text]" custT="1"/>
      <dgm:spPr/>
      <dgm:t>
        <a:bodyPr tIns="108000" bIns="108000"/>
        <a:lstStyle/>
        <a:p>
          <a:pPr algn="ctr">
            <a:buNone/>
          </a:pPr>
          <a:r>
            <a:rPr lang="en-MY" sz="2000" b="1" dirty="0"/>
            <a:t>OR</a:t>
          </a:r>
        </a:p>
      </dgm:t>
    </dgm:pt>
    <dgm:pt modelId="{BEB7A98E-984F-419A-B8FE-586A6AD93754}" type="parTrans" cxnId="{43EF30F3-AC6D-4B2D-8B2E-DEAE5B33D17E}">
      <dgm:prSet/>
      <dgm:spPr/>
      <dgm:t>
        <a:bodyPr/>
        <a:lstStyle/>
        <a:p>
          <a:endParaRPr lang="en-MY"/>
        </a:p>
      </dgm:t>
    </dgm:pt>
    <dgm:pt modelId="{487167D5-319C-4090-82CC-01816C8578D4}" type="sibTrans" cxnId="{43EF30F3-AC6D-4B2D-8B2E-DEAE5B33D17E}">
      <dgm:prSet/>
      <dgm:spPr/>
      <dgm:t>
        <a:bodyPr/>
        <a:lstStyle/>
        <a:p>
          <a:endParaRPr lang="en-MY"/>
        </a:p>
      </dgm:t>
    </dgm:pt>
    <dgm:pt modelId="{4FA22D95-FF47-4D3C-9FDD-BD8A57E66B97}" type="pres">
      <dgm:prSet presAssocID="{67B95022-4CAA-4C56-A510-597673B2CF9B}" presName="linear" presStyleCnt="0">
        <dgm:presLayoutVars>
          <dgm:animLvl val="lvl"/>
          <dgm:resizeHandles val="exact"/>
        </dgm:presLayoutVars>
      </dgm:prSet>
      <dgm:spPr/>
    </dgm:pt>
    <dgm:pt modelId="{03D9540B-B945-47E7-8B1E-07DF58E29049}" type="pres">
      <dgm:prSet presAssocID="{FEB8CD85-6683-48BE-906A-D5EF3D2C2C6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C07FE89-7EE7-4ACD-881B-F3B5CDB9517F}" type="pres">
      <dgm:prSet presAssocID="{FEB8CD85-6683-48BE-906A-D5EF3D2C2C6E}" presName="childText" presStyleLbl="revTx" presStyleIdx="0" presStyleCnt="3">
        <dgm:presLayoutVars>
          <dgm:bulletEnabled val="1"/>
        </dgm:presLayoutVars>
      </dgm:prSet>
      <dgm:spPr/>
    </dgm:pt>
    <dgm:pt modelId="{8C27F9D6-10B9-4371-983C-0DB974299D61}" type="pres">
      <dgm:prSet presAssocID="{78D7693C-7722-43D5-8E35-DC5A5FE0B419}" presName="parentText" presStyleLbl="node1" presStyleIdx="1" presStyleCnt="3" custLinFactNeighborX="-11741" custLinFactNeighborY="-84">
        <dgm:presLayoutVars>
          <dgm:chMax val="0"/>
          <dgm:bulletEnabled val="1"/>
        </dgm:presLayoutVars>
      </dgm:prSet>
      <dgm:spPr/>
    </dgm:pt>
    <dgm:pt modelId="{1022C945-C399-4703-8140-F63F3254387A}" type="pres">
      <dgm:prSet presAssocID="{78D7693C-7722-43D5-8E35-DC5A5FE0B419}" presName="childText" presStyleLbl="revTx" presStyleIdx="1" presStyleCnt="3">
        <dgm:presLayoutVars>
          <dgm:bulletEnabled val="1"/>
        </dgm:presLayoutVars>
      </dgm:prSet>
      <dgm:spPr/>
    </dgm:pt>
    <dgm:pt modelId="{0924DDA6-F5B9-4B95-8738-CB8EA28ED82F}" type="pres">
      <dgm:prSet presAssocID="{9F357523-6F2E-4C9D-936D-E63CF71A874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9B62B7EF-7D75-49E7-BF1B-3F3951C461F3}" type="pres">
      <dgm:prSet presAssocID="{9F357523-6F2E-4C9D-936D-E63CF71A8745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9A56CC0B-8962-44B2-AE61-6F1E1419FB21}" srcId="{FEB8CD85-6683-48BE-906A-D5EF3D2C2C6E}" destId="{D6102D51-F522-4754-8490-E04BD8966D7A}" srcOrd="0" destOrd="0" parTransId="{020EE911-6C59-44DA-B511-6AF9320F5E68}" sibTransId="{2652CC9E-8874-4CB3-A1FE-EAB4233481CD}"/>
    <dgm:cxn modelId="{1D874E1C-FDB0-47AC-A4EE-43CEA3B048CA}" srcId="{9F357523-6F2E-4C9D-936D-E63CF71A8745}" destId="{F34B3EA0-3740-4E08-BBAF-75F873218042}" srcOrd="0" destOrd="0" parTransId="{19A9F506-203F-4763-817B-EFDA9D7DF0FE}" sibTransId="{8C78E5FD-9C84-4482-AA32-7B54179BA6D7}"/>
    <dgm:cxn modelId="{8443A32C-4F30-4CC3-9D8E-62E12477DB29}" srcId="{67B95022-4CAA-4C56-A510-597673B2CF9B}" destId="{FEB8CD85-6683-48BE-906A-D5EF3D2C2C6E}" srcOrd="0" destOrd="0" parTransId="{B12A7629-26E8-492E-B1B4-9CB338A8245C}" sibTransId="{B91E7A9A-C838-4863-99E5-5A24CFF87B97}"/>
    <dgm:cxn modelId="{A54F912F-E8F4-4D62-BE48-72047543890D}" srcId="{67B95022-4CAA-4C56-A510-597673B2CF9B}" destId="{9F357523-6F2E-4C9D-936D-E63CF71A8745}" srcOrd="2" destOrd="0" parTransId="{6A26EBF2-4F06-423B-92A8-E04C87905A09}" sibTransId="{9C1F1CDF-E003-4F98-9924-0872240AB78A}"/>
    <dgm:cxn modelId="{775DE032-E65D-4106-9EEB-BE286CAEAA45}" type="presOf" srcId="{C1679CA9-7104-406A-B9DA-EA6479EA97E9}" destId="{9B62B7EF-7D75-49E7-BF1B-3F3951C461F3}" srcOrd="0" destOrd="1" presId="urn:microsoft.com/office/officeart/2005/8/layout/vList2"/>
    <dgm:cxn modelId="{72FD985F-64C2-42CD-BAD6-C2081110E1C7}" type="presOf" srcId="{D6102D51-F522-4754-8490-E04BD8966D7A}" destId="{2C07FE89-7EE7-4ACD-881B-F3B5CDB9517F}" srcOrd="0" destOrd="0" presId="urn:microsoft.com/office/officeart/2005/8/layout/vList2"/>
    <dgm:cxn modelId="{43757170-288A-4B50-BCE3-BDB4BF279A8F}" type="presOf" srcId="{FEB8CD85-6683-48BE-906A-D5EF3D2C2C6E}" destId="{03D9540B-B945-47E7-8B1E-07DF58E29049}" srcOrd="0" destOrd="0" presId="urn:microsoft.com/office/officeart/2005/8/layout/vList2"/>
    <dgm:cxn modelId="{6543EBB2-85AC-4E74-AE80-932582589524}" srcId="{67B95022-4CAA-4C56-A510-597673B2CF9B}" destId="{78D7693C-7722-43D5-8E35-DC5A5FE0B419}" srcOrd="1" destOrd="0" parTransId="{7BC34999-9C7F-40DB-B168-850604140116}" sibTransId="{BDC4FB46-5C1C-40A7-8C12-CD6F03448C4E}"/>
    <dgm:cxn modelId="{27A02DB6-F073-4325-9C10-04C22EF6D8A8}" type="presOf" srcId="{F34B3EA0-3740-4E08-BBAF-75F873218042}" destId="{9B62B7EF-7D75-49E7-BF1B-3F3951C461F3}" srcOrd="0" destOrd="0" presId="urn:microsoft.com/office/officeart/2005/8/layout/vList2"/>
    <dgm:cxn modelId="{68A753B8-423E-4791-9452-4D088E63DA32}" srcId="{78D7693C-7722-43D5-8E35-DC5A5FE0B419}" destId="{436E0268-A088-4F4E-84FF-C4DFF4D48970}" srcOrd="0" destOrd="0" parTransId="{243CD0C8-C2D3-46B4-8ED8-52DEE96E073C}" sibTransId="{D3200E42-F63B-4783-BF74-193F2E1D8A39}"/>
    <dgm:cxn modelId="{2F3406C7-095D-4E3C-B922-CB1670B47067}" type="presOf" srcId="{9F357523-6F2E-4C9D-936D-E63CF71A8745}" destId="{0924DDA6-F5B9-4B95-8738-CB8EA28ED82F}" srcOrd="0" destOrd="0" presId="urn:microsoft.com/office/officeart/2005/8/layout/vList2"/>
    <dgm:cxn modelId="{64E141CF-C150-43BF-A5D7-0E512F446E35}" type="presOf" srcId="{78D7693C-7722-43D5-8E35-DC5A5FE0B419}" destId="{8C27F9D6-10B9-4371-983C-0DB974299D61}" srcOrd="0" destOrd="0" presId="urn:microsoft.com/office/officeart/2005/8/layout/vList2"/>
    <dgm:cxn modelId="{479D87D0-1F11-49B3-BD6A-B9BCE47D9B3C}" srcId="{9F357523-6F2E-4C9D-936D-E63CF71A8745}" destId="{BAF0113A-CB95-4FE3-9647-27E769D57EAC}" srcOrd="2" destOrd="0" parTransId="{D04C6085-BB4F-4B2E-89C9-F10F4AA914E7}" sibTransId="{FA02DB23-D571-467B-B996-CA6446CA5B5A}"/>
    <dgm:cxn modelId="{627214DD-4A96-4E17-8784-757FDD77C089}" type="presOf" srcId="{BAF0113A-CB95-4FE3-9647-27E769D57EAC}" destId="{9B62B7EF-7D75-49E7-BF1B-3F3951C461F3}" srcOrd="0" destOrd="2" presId="urn:microsoft.com/office/officeart/2005/8/layout/vList2"/>
    <dgm:cxn modelId="{83282CE2-D024-4D6C-8E29-297A79091990}" type="presOf" srcId="{67B95022-4CAA-4C56-A510-597673B2CF9B}" destId="{4FA22D95-FF47-4D3C-9FDD-BD8A57E66B97}" srcOrd="0" destOrd="0" presId="urn:microsoft.com/office/officeart/2005/8/layout/vList2"/>
    <dgm:cxn modelId="{43EF30F3-AC6D-4B2D-8B2E-DEAE5B33D17E}" srcId="{9F357523-6F2E-4C9D-936D-E63CF71A8745}" destId="{C1679CA9-7104-406A-B9DA-EA6479EA97E9}" srcOrd="1" destOrd="0" parTransId="{BEB7A98E-984F-419A-B8FE-586A6AD93754}" sibTransId="{487167D5-319C-4090-82CC-01816C8578D4}"/>
    <dgm:cxn modelId="{AAAC6CFD-D344-4374-A65A-4DABF28042CA}" type="presOf" srcId="{436E0268-A088-4F4E-84FF-C4DFF4D48970}" destId="{1022C945-C399-4703-8140-F63F3254387A}" srcOrd="0" destOrd="0" presId="urn:microsoft.com/office/officeart/2005/8/layout/vList2"/>
    <dgm:cxn modelId="{7DF42EC6-88D7-4043-81FD-A7DD5E38CAA8}" type="presParOf" srcId="{4FA22D95-FF47-4D3C-9FDD-BD8A57E66B97}" destId="{03D9540B-B945-47E7-8B1E-07DF58E29049}" srcOrd="0" destOrd="0" presId="urn:microsoft.com/office/officeart/2005/8/layout/vList2"/>
    <dgm:cxn modelId="{E65A45C5-F143-4624-8644-49705D6ED38E}" type="presParOf" srcId="{4FA22D95-FF47-4D3C-9FDD-BD8A57E66B97}" destId="{2C07FE89-7EE7-4ACD-881B-F3B5CDB9517F}" srcOrd="1" destOrd="0" presId="urn:microsoft.com/office/officeart/2005/8/layout/vList2"/>
    <dgm:cxn modelId="{9394BE01-4D7A-4ACD-A772-2572C9A235A8}" type="presParOf" srcId="{4FA22D95-FF47-4D3C-9FDD-BD8A57E66B97}" destId="{8C27F9D6-10B9-4371-983C-0DB974299D61}" srcOrd="2" destOrd="0" presId="urn:microsoft.com/office/officeart/2005/8/layout/vList2"/>
    <dgm:cxn modelId="{B40A30F9-0839-4EB0-A712-06B8BCF37199}" type="presParOf" srcId="{4FA22D95-FF47-4D3C-9FDD-BD8A57E66B97}" destId="{1022C945-C399-4703-8140-F63F3254387A}" srcOrd="3" destOrd="0" presId="urn:microsoft.com/office/officeart/2005/8/layout/vList2"/>
    <dgm:cxn modelId="{4EA89FC1-E05B-418F-BCFA-C5C51B189E3B}" type="presParOf" srcId="{4FA22D95-FF47-4D3C-9FDD-BD8A57E66B97}" destId="{0924DDA6-F5B9-4B95-8738-CB8EA28ED82F}" srcOrd="4" destOrd="0" presId="urn:microsoft.com/office/officeart/2005/8/layout/vList2"/>
    <dgm:cxn modelId="{602D2240-633D-418C-8748-B2E9AB3A6979}" type="presParOf" srcId="{4FA22D95-FF47-4D3C-9FDD-BD8A57E66B97}" destId="{9B62B7EF-7D75-49E7-BF1B-3F3951C461F3}" srcOrd="5" destOrd="0" presId="urn:microsoft.com/office/officeart/2005/8/layout/vList2"/>
  </dgm:cxnLst>
  <dgm:bg/>
  <dgm:whole>
    <a:ln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D6CCF0-1258-47A0-AE8C-039414FC9AF2}">
      <dsp:nvSpPr>
        <dsp:cNvPr id="0" name=""/>
        <dsp:cNvSpPr/>
      </dsp:nvSpPr>
      <dsp:spPr>
        <a:xfrm>
          <a:off x="2185565" y="511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624" tIns="169002" rIns="169624" bIns="16900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Achieve optimal symptom control</a:t>
          </a:r>
        </a:p>
      </dsp:txBody>
      <dsp:txXfrm>
        <a:off x="2185565" y="511"/>
        <a:ext cx="8742263" cy="665362"/>
      </dsp:txXfrm>
    </dsp:sp>
    <dsp:sp modelId="{72F73480-0E7A-4054-9B60-68653799036B}">
      <dsp:nvSpPr>
        <dsp:cNvPr id="0" name=""/>
        <dsp:cNvSpPr/>
      </dsp:nvSpPr>
      <dsp:spPr>
        <a:xfrm>
          <a:off x="0" y="511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653" tIns="65723" rIns="115653" bIns="6572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Achieve</a:t>
          </a:r>
        </a:p>
      </dsp:txBody>
      <dsp:txXfrm>
        <a:off x="0" y="511"/>
        <a:ext cx="2185565" cy="665362"/>
      </dsp:txXfrm>
    </dsp:sp>
    <dsp:sp modelId="{AB2C06D8-0F53-4104-A66D-8C2A929E8EC1}">
      <dsp:nvSpPr>
        <dsp:cNvPr id="0" name=""/>
        <dsp:cNvSpPr/>
      </dsp:nvSpPr>
      <dsp:spPr>
        <a:xfrm>
          <a:off x="2185565" y="705795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624" tIns="169002" rIns="169624" bIns="16900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Prevent exacerbations and </a:t>
          </a:r>
          <a:r>
            <a:rPr lang="en-US" sz="2400" kern="1200" dirty="0" err="1">
              <a:solidFill>
                <a:sysClr val="window" lastClr="FFFFFF"/>
              </a:solidFill>
              <a:latin typeface="+mn-lt"/>
              <a:ea typeface="+mn-ea"/>
              <a:cs typeface="+mn-cs"/>
            </a:rPr>
            <a:t>hospitalisations</a:t>
          </a:r>
          <a:endParaRPr lang="en-US" sz="2400" kern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sp:txBody>
      <dsp:txXfrm>
        <a:off x="2185565" y="705795"/>
        <a:ext cx="8742263" cy="665362"/>
      </dsp:txXfrm>
    </dsp:sp>
    <dsp:sp modelId="{3340513C-FDB7-4372-8C27-5EE2BEA4D89C}">
      <dsp:nvSpPr>
        <dsp:cNvPr id="0" name=""/>
        <dsp:cNvSpPr/>
      </dsp:nvSpPr>
      <dsp:spPr>
        <a:xfrm>
          <a:off x="0" y="705795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653" tIns="65723" rIns="115653" bIns="6572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Prevent</a:t>
          </a:r>
        </a:p>
      </dsp:txBody>
      <dsp:txXfrm>
        <a:off x="0" y="705795"/>
        <a:ext cx="2185565" cy="665362"/>
      </dsp:txXfrm>
    </dsp:sp>
    <dsp:sp modelId="{63D848C9-86CC-42D3-970B-DC4414345D45}">
      <dsp:nvSpPr>
        <dsp:cNvPr id="0" name=""/>
        <dsp:cNvSpPr/>
      </dsp:nvSpPr>
      <dsp:spPr>
        <a:xfrm>
          <a:off x="2185565" y="1411079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624" tIns="169002" rIns="169624" bIns="16900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Reduce treatment-related side effects</a:t>
          </a:r>
        </a:p>
      </dsp:txBody>
      <dsp:txXfrm>
        <a:off x="2185565" y="1411079"/>
        <a:ext cx="8742263" cy="665362"/>
      </dsp:txXfrm>
    </dsp:sp>
    <dsp:sp modelId="{F7C158C9-5DA8-450F-B879-82FDD7836086}">
      <dsp:nvSpPr>
        <dsp:cNvPr id="0" name=""/>
        <dsp:cNvSpPr/>
      </dsp:nvSpPr>
      <dsp:spPr>
        <a:xfrm>
          <a:off x="0" y="1411079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653" tIns="65723" rIns="115653" bIns="6572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Reduce</a:t>
          </a:r>
        </a:p>
      </dsp:txBody>
      <dsp:txXfrm>
        <a:off x="0" y="1411079"/>
        <a:ext cx="2185565" cy="665362"/>
      </dsp:txXfrm>
    </dsp:sp>
    <dsp:sp modelId="{C68DA945-FDC0-44BB-8727-75BBA60217F9}">
      <dsp:nvSpPr>
        <dsp:cNvPr id="0" name=""/>
        <dsp:cNvSpPr/>
      </dsp:nvSpPr>
      <dsp:spPr>
        <a:xfrm>
          <a:off x="2185565" y="2116363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624" tIns="169002" rIns="169624" bIns="16900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Prevent persistent airflow limitation</a:t>
          </a:r>
        </a:p>
      </dsp:txBody>
      <dsp:txXfrm>
        <a:off x="2185565" y="2116363"/>
        <a:ext cx="8742263" cy="665362"/>
      </dsp:txXfrm>
    </dsp:sp>
    <dsp:sp modelId="{A66ABE25-E12F-4F0A-8034-FF7E91A148C0}">
      <dsp:nvSpPr>
        <dsp:cNvPr id="0" name=""/>
        <dsp:cNvSpPr/>
      </dsp:nvSpPr>
      <dsp:spPr>
        <a:xfrm>
          <a:off x="0" y="2116363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653" tIns="65723" rIns="115653" bIns="6572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Prevent</a:t>
          </a:r>
        </a:p>
      </dsp:txBody>
      <dsp:txXfrm>
        <a:off x="0" y="2116363"/>
        <a:ext cx="2185565" cy="665362"/>
      </dsp:txXfrm>
    </dsp:sp>
    <dsp:sp modelId="{4C4137B1-4139-4E1F-8393-4ECB2B5C2D93}">
      <dsp:nvSpPr>
        <dsp:cNvPr id="0" name=""/>
        <dsp:cNvSpPr/>
      </dsp:nvSpPr>
      <dsp:spPr>
        <a:xfrm>
          <a:off x="2185565" y="2821647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624" tIns="169002" rIns="169624" bIns="16900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Lower asthma-related mortality</a:t>
          </a:r>
        </a:p>
      </dsp:txBody>
      <dsp:txXfrm>
        <a:off x="2185565" y="2821647"/>
        <a:ext cx="8742263" cy="665362"/>
      </dsp:txXfrm>
    </dsp:sp>
    <dsp:sp modelId="{D571252E-9B94-4944-81C2-31D29970C848}">
      <dsp:nvSpPr>
        <dsp:cNvPr id="0" name=""/>
        <dsp:cNvSpPr/>
      </dsp:nvSpPr>
      <dsp:spPr>
        <a:xfrm>
          <a:off x="0" y="2821647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653" tIns="65723" rIns="115653" bIns="6572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Lower</a:t>
          </a:r>
        </a:p>
      </dsp:txBody>
      <dsp:txXfrm>
        <a:off x="0" y="2821647"/>
        <a:ext cx="2185565" cy="665362"/>
      </dsp:txXfrm>
    </dsp:sp>
    <dsp:sp modelId="{9CE089A5-5CD4-498F-B645-071B8B9AFE88}">
      <dsp:nvSpPr>
        <dsp:cNvPr id="0" name=""/>
        <dsp:cNvSpPr/>
      </dsp:nvSpPr>
      <dsp:spPr>
        <a:xfrm>
          <a:off x="2185565" y="3526931"/>
          <a:ext cx="8742263" cy="665362"/>
        </a:xfrm>
        <a:prstGeom prst="rect">
          <a:avLst/>
        </a:prstGeom>
        <a:solidFill>
          <a:srgbClr val="156082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9624" tIns="169002" rIns="169624" bIns="169002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Include patient's personal goals</a:t>
          </a:r>
        </a:p>
      </dsp:txBody>
      <dsp:txXfrm>
        <a:off x="2185565" y="3526931"/>
        <a:ext cx="8742263" cy="665362"/>
      </dsp:txXfrm>
    </dsp:sp>
    <dsp:sp modelId="{5ED9459D-8B0F-4CDE-9FC8-0B7E57F4EF36}">
      <dsp:nvSpPr>
        <dsp:cNvPr id="0" name=""/>
        <dsp:cNvSpPr/>
      </dsp:nvSpPr>
      <dsp:spPr>
        <a:xfrm>
          <a:off x="0" y="3526931"/>
          <a:ext cx="2185565" cy="665362"/>
        </a:xfrm>
        <a:prstGeom prst="rect">
          <a:avLst/>
        </a:prstGeom>
        <a:solidFill>
          <a:sysClr val="window" lastClr="FFFFFF">
            <a:hueOff val="0"/>
            <a:satOff val="0"/>
            <a:lumOff val="0"/>
            <a:alphaOff val="0"/>
          </a:sysClr>
        </a:solidFill>
        <a:ln w="19050" cap="flat" cmpd="sng" algn="ctr">
          <a:solidFill>
            <a:srgbClr val="156082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653" tIns="65723" rIns="115653" bIns="65723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Include</a:t>
          </a:r>
        </a:p>
      </dsp:txBody>
      <dsp:txXfrm>
        <a:off x="0" y="3526931"/>
        <a:ext cx="2185565" cy="6653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052FC8-149A-4420-A278-5F33B6F2D194}">
      <dsp:nvSpPr>
        <dsp:cNvPr id="0" name=""/>
        <dsp:cNvSpPr/>
      </dsp:nvSpPr>
      <dsp:spPr>
        <a:xfrm rot="16200000">
          <a:off x="1863" y="704013"/>
          <a:ext cx="4010639" cy="4010639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Pharmacological</a:t>
          </a:r>
        </a:p>
      </dsp:txBody>
      <dsp:txXfrm rot="5400000">
        <a:off x="1863" y="1706673"/>
        <a:ext cx="3308777" cy="2005319"/>
      </dsp:txXfrm>
    </dsp:sp>
    <dsp:sp modelId="{E79AAF0F-3392-4AA6-B17C-50ABEE8AB704}">
      <dsp:nvSpPr>
        <dsp:cNvPr id="0" name=""/>
        <dsp:cNvSpPr/>
      </dsp:nvSpPr>
      <dsp:spPr>
        <a:xfrm rot="5400000">
          <a:off x="4185999" y="612210"/>
          <a:ext cx="4010639" cy="4194246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Non-pharmacological</a:t>
          </a:r>
        </a:p>
      </dsp:txBody>
      <dsp:txXfrm rot="-5400000">
        <a:off x="4796058" y="1706673"/>
        <a:ext cx="3492384" cy="20053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D9540B-B945-47E7-8B1E-07DF58E29049}">
      <dsp:nvSpPr>
        <dsp:cNvPr id="0" name=""/>
        <dsp:cNvSpPr/>
      </dsp:nvSpPr>
      <dsp:spPr>
        <a:xfrm>
          <a:off x="0" y="17490"/>
          <a:ext cx="11610987" cy="603719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400" b="1" kern="1200" dirty="0"/>
            <a:t>Mild asthma</a:t>
          </a:r>
        </a:p>
      </dsp:txBody>
      <dsp:txXfrm>
        <a:off x="29471" y="46961"/>
        <a:ext cx="11552045" cy="544777"/>
      </dsp:txXfrm>
    </dsp:sp>
    <dsp:sp modelId="{2C07FE89-7EE7-4ACD-881B-F3B5CDB9517F}">
      <dsp:nvSpPr>
        <dsp:cNvPr id="0" name=""/>
        <dsp:cNvSpPr/>
      </dsp:nvSpPr>
      <dsp:spPr>
        <a:xfrm>
          <a:off x="0" y="621210"/>
          <a:ext cx="11610987" cy="745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649" tIns="108000" rIns="142240" bIns="1080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Well controlled asthma on low-intensity treatment e.g. low-dose ICS/formoterol PRN </a:t>
          </a:r>
          <a:r>
            <a:rPr lang="en-MY" sz="2000" kern="1200" dirty="0"/>
            <a:t>or maintenance low-dose ICS</a:t>
          </a:r>
        </a:p>
      </dsp:txBody>
      <dsp:txXfrm>
        <a:off x="0" y="621210"/>
        <a:ext cx="11610987" cy="745200"/>
      </dsp:txXfrm>
    </dsp:sp>
    <dsp:sp modelId="{8C27F9D6-10B9-4371-983C-0DB974299D61}">
      <dsp:nvSpPr>
        <dsp:cNvPr id="0" name=""/>
        <dsp:cNvSpPr/>
      </dsp:nvSpPr>
      <dsp:spPr>
        <a:xfrm>
          <a:off x="0" y="1366003"/>
          <a:ext cx="11610987" cy="603719"/>
        </a:xfrm>
        <a:prstGeom prst="roundRect">
          <a:avLst/>
        </a:prstGeom>
        <a:gradFill rotWithShape="0">
          <a:gsLst>
            <a:gs pos="0">
              <a:schemeClr val="accent4">
                <a:hueOff val="4347385"/>
                <a:satOff val="-16276"/>
                <a:lumOff val="-2057"/>
                <a:alphaOff val="0"/>
                <a:tint val="50000"/>
                <a:satMod val="300000"/>
              </a:schemeClr>
            </a:gs>
            <a:gs pos="35000">
              <a:schemeClr val="accent4">
                <a:hueOff val="4347385"/>
                <a:satOff val="-16276"/>
                <a:lumOff val="-2057"/>
                <a:alphaOff val="0"/>
                <a:tint val="37000"/>
                <a:satMod val="300000"/>
              </a:schemeClr>
            </a:gs>
            <a:gs pos="100000">
              <a:schemeClr val="accent4">
                <a:hueOff val="4347385"/>
                <a:satOff val="-16276"/>
                <a:lumOff val="-205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400" b="1" kern="1200" dirty="0"/>
            <a:t>Moderate asthma</a:t>
          </a:r>
        </a:p>
      </dsp:txBody>
      <dsp:txXfrm>
        <a:off x="29471" y="1395474"/>
        <a:ext cx="11552045" cy="544777"/>
      </dsp:txXfrm>
    </dsp:sp>
    <dsp:sp modelId="{1022C945-C399-4703-8140-F63F3254387A}">
      <dsp:nvSpPr>
        <dsp:cNvPr id="0" name=""/>
        <dsp:cNvSpPr/>
      </dsp:nvSpPr>
      <dsp:spPr>
        <a:xfrm>
          <a:off x="0" y="1970130"/>
          <a:ext cx="11610987" cy="484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649" tIns="108000" rIns="142240" bIns="1080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Well controlled asthma on low or medium </a:t>
          </a:r>
          <a:r>
            <a:rPr lang="en-MY" sz="2000" kern="1200" dirty="0"/>
            <a:t>dose ICS-LABA</a:t>
          </a:r>
        </a:p>
      </dsp:txBody>
      <dsp:txXfrm>
        <a:off x="0" y="1970130"/>
        <a:ext cx="11610987" cy="484380"/>
      </dsp:txXfrm>
    </dsp:sp>
    <dsp:sp modelId="{0924DDA6-F5B9-4B95-8738-CB8EA28ED82F}">
      <dsp:nvSpPr>
        <dsp:cNvPr id="0" name=""/>
        <dsp:cNvSpPr/>
      </dsp:nvSpPr>
      <dsp:spPr>
        <a:xfrm>
          <a:off x="0" y="2454510"/>
          <a:ext cx="11610987" cy="603719"/>
        </a:xfrm>
        <a:prstGeom prst="roundRect">
          <a:avLst/>
        </a:prstGeom>
        <a:gradFill rotWithShape="0">
          <a:gsLst>
            <a:gs pos="0">
              <a:schemeClr val="accent4">
                <a:hueOff val="8694771"/>
                <a:satOff val="-32551"/>
                <a:lumOff val="-4114"/>
                <a:alphaOff val="0"/>
                <a:tint val="50000"/>
                <a:satMod val="300000"/>
              </a:schemeClr>
            </a:gs>
            <a:gs pos="35000">
              <a:schemeClr val="accent4">
                <a:hueOff val="8694771"/>
                <a:satOff val="-32551"/>
                <a:lumOff val="-4114"/>
                <a:alphaOff val="0"/>
                <a:tint val="37000"/>
                <a:satMod val="300000"/>
              </a:schemeClr>
            </a:gs>
            <a:gs pos="100000">
              <a:schemeClr val="accent4">
                <a:hueOff val="8694771"/>
                <a:satOff val="-32551"/>
                <a:lumOff val="-41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MY" sz="2400" b="1" kern="1200" dirty="0"/>
            <a:t>Severe asthma</a:t>
          </a:r>
        </a:p>
      </dsp:txBody>
      <dsp:txXfrm>
        <a:off x="29471" y="2483981"/>
        <a:ext cx="11552045" cy="544777"/>
      </dsp:txXfrm>
    </dsp:sp>
    <dsp:sp modelId="{9B62B7EF-7D75-49E7-BF1B-3F3951C461F3}">
      <dsp:nvSpPr>
        <dsp:cNvPr id="0" name=""/>
        <dsp:cNvSpPr/>
      </dsp:nvSpPr>
      <dsp:spPr>
        <a:xfrm>
          <a:off x="0" y="3058229"/>
          <a:ext cx="11610987" cy="1391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649" tIns="108000" rIns="142240" bIns="1080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Controlled asthma on high-dose ICS-LABA that worsens when high-dose </a:t>
          </a:r>
          <a:r>
            <a:rPr lang="en-MY" sz="2000" kern="1200" dirty="0"/>
            <a:t>treatment is reduced</a:t>
          </a:r>
        </a:p>
        <a:p>
          <a:pPr marL="228600" lvl="1" indent="-228600" algn="ctr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MY" sz="2000" b="1" kern="1200" dirty="0"/>
            <a:t>OR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000" kern="1200" dirty="0"/>
            <a:t>Uncontrolled asthma despite adherence to maximal </a:t>
          </a:r>
          <a:r>
            <a:rPr lang="en-US" sz="2000" kern="1200" dirty="0" err="1"/>
            <a:t>optimised</a:t>
          </a:r>
          <a:r>
            <a:rPr lang="en-US" sz="2000" kern="1200" dirty="0"/>
            <a:t> high-dose ICS-LABA and </a:t>
          </a:r>
          <a:r>
            <a:rPr lang="en-MY" sz="2000" kern="1200" dirty="0"/>
            <a:t>management of contributory factors.</a:t>
          </a:r>
        </a:p>
      </dsp:txBody>
      <dsp:txXfrm>
        <a:off x="0" y="3058229"/>
        <a:ext cx="11610987" cy="1391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HollowActionList">
  <dgm:title val="Vertical Hollow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solidFgAcc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68CEA1-F06E-44C4-84CC-7A5B311FBDDD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F9003-9574-4DB3-9C87-8A58CCC80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94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B44BAC-BE55-28AF-498B-6395CFFDC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78E444-A076-EB82-F8C2-1247A140FA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75DD13E-A055-C594-5EB6-C337FF59D1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CD2B49-8FCB-DBF6-2A7A-05B8A89A2C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84671B-7A11-9A47-A5EC-34224465E3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2395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Severe asthma is a subset type of difficult to- </a:t>
            </a:r>
            <a:r>
              <a:rPr lang="en-MY" dirty="0"/>
              <a:t>treat asthma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84671B-7A11-9A47-A5EC-34224465E3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4510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84671B-7A11-9A47-A5EC-34224465E3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7400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28F73-6773-11C8-4EF7-27FA19098E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E7A60D-CE11-3692-7932-E72815BCFD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81B97F7-A716-1C13-1C24-93B145925D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CF29E-5525-C22F-C3A9-0D7344475A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84671B-7A11-9A47-A5EC-34224465E3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5685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57A41-A5FB-F3D4-3017-212EA250AC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2C8457-EB4C-C24D-4439-5B9FD4A138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1349E9-DBBC-7CE8-CFE9-AA416DDC0B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469039-EE4A-DC32-34DD-4B69402137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84671B-7A11-9A47-A5EC-34224465E3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0852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858184-FD3A-0560-9AFA-575B8A6E1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200E77-7145-C563-12DB-62829E5570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99A73F-CCBC-767A-C61F-AE75FAA6C1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6748E2-D3EB-3E6C-0DA4-9A500F91A7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84671B-7A11-9A47-A5EC-34224465E3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2411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B04D0-7496-1765-00FC-6BC4C0A4B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1E3049-D844-A30B-9CAD-BC396EF515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C6FA21-7032-EDED-1451-B3EB547775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05C4B4-B549-19BA-D60C-44E668A9D9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84671B-7A11-9A47-A5EC-34224465E3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5890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D7101E-7E91-70BE-B321-B84FD079B2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0F78D8-600E-A3F9-ADBB-DDDFBB3828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50CA4DC-1D8D-1CF0-A3C8-1D31D44489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ECAB14-760E-C81A-0406-F2ACDA29A5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84671B-7A11-9A47-A5EC-34224465E3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85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45260A-A0C7-F5E7-96ED-A81379A92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22189F-DF67-428E-BA00-863272A663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460005-DDAC-791C-D934-EA4956E18A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473C9F-6BAE-2C31-339C-0007532B08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A84671B-7A11-9A47-A5EC-34224465E3B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6947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45" y="1250975"/>
            <a:ext cx="2112235" cy="468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002-KIMS BUSINESS\007-02-Fullslidesppt-Contents\20161228\02-edu\bulb-ite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052647" y="1250975"/>
            <a:ext cx="1056117" cy="468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016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12192000" cy="4102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16423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75787" y="242176"/>
            <a:ext cx="801621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75787" y="1010262"/>
            <a:ext cx="801621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95292" y="1508788"/>
            <a:ext cx="4079776" cy="5349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71394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48680"/>
            <a:ext cx="8592277" cy="576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0828" y="260651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965140" y="260651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749449" y="260651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37604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592277" y="356659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8592277" y="3621021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314951" y="356659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14951" y="3621021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2962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4389108"/>
            <a:ext cx="11664619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5157193"/>
            <a:ext cx="11664619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23392" y="452669"/>
            <a:ext cx="4416171" cy="3744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327915" y="452669"/>
            <a:ext cx="6240693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27915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488261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648608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9A38F3-16F5-4550-B23C-60813EDFD808}"/>
              </a:ext>
            </a:extLst>
          </p:cNvPr>
          <p:cNvGrpSpPr/>
          <p:nvPr userDrawn="1"/>
        </p:nvGrpSpPr>
        <p:grpSpPr>
          <a:xfrm>
            <a:off x="8839203" y="114068"/>
            <a:ext cx="3352798" cy="694930"/>
            <a:chOff x="8730712" y="176901"/>
            <a:chExt cx="3352799" cy="69493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FB7282F-1D3B-46B5-A0A0-65CA7CC2D7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B7AFD72-82C1-4F64-9487-5E4E3F7A9338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2320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0" y="123479"/>
            <a:ext cx="11573196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1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399046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9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72012" y="1508786"/>
            <a:ext cx="3799787" cy="4865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709243" y="1796667"/>
            <a:ext cx="144693" cy="4320631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/>
        </p:nvSpPr>
        <p:spPr>
          <a:xfrm rot="5400000">
            <a:off x="3456858" y="1650936"/>
            <a:ext cx="669775" cy="669774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7260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135893" y="2393205"/>
            <a:ext cx="7056107" cy="144016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</a:t>
            </a:r>
          </a:p>
          <a:p>
            <a:r>
              <a:rPr lang="en-US" altLang="ko-KR" dirty="0">
                <a:ea typeface="맑은 고딕" pitchFamily="50" charset="-127"/>
              </a:rPr>
              <a:t>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135696" y="3929374"/>
            <a:ext cx="7056107" cy="651755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0"/>
              </a:spcBef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756035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961B0-A2B9-0BBA-8BFF-599C39307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DA1C3-BED6-78A1-D461-FEDB6CD5E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705B14-0E1A-4A9E-66B3-ED5B66864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49B7-C87E-438E-B2B1-2546EDDA5901}" type="datetimeFigureOut">
              <a:rPr lang="en-US" smtClean="0"/>
              <a:t>8/4/2025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6AB678-A271-C07B-B55C-31ABA2D35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02CC4-48FB-C2CC-69A7-022F0C8C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E4FE3-0526-47BE-AF59-9CEF8CB0F1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860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45" y="1250975"/>
            <a:ext cx="2112235" cy="468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002-KIMS BUSINESS\007-02-Fullslidesppt-Contents\20161228\02-edu\bulb-ite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1052646" y="1250975"/>
            <a:ext cx="1056117" cy="468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67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15" y="3909055"/>
            <a:ext cx="1260665" cy="279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2118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3074" name="Picture 2" descr="E:\002-KIMS BUSINESS\007-02-Fullslidesppt-Contents\20161228\02-edu\bulb-item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14" y="3909054"/>
            <a:ext cx="1260665" cy="279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5202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33123"/>
            <a:ext cx="12192000" cy="23248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5391415" y="3813043"/>
            <a:ext cx="1440160" cy="1440160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409" y="4013590"/>
            <a:ext cx="468171" cy="103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2B54B-9F01-4F3C-BDCE-6FE571EFC7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916" t="29530" r="7279" b="14734"/>
          <a:stretch/>
        </p:blipFill>
        <p:spPr>
          <a:xfrm>
            <a:off x="5470902" y="3874576"/>
            <a:ext cx="1286359" cy="1309585"/>
          </a:xfrm>
          <a:prstGeom prst="ellipse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3177588-DE81-488B-ADC5-61055A93306A}"/>
              </a:ext>
            </a:extLst>
          </p:cNvPr>
          <p:cNvSpPr txBox="1">
            <a:spLocks/>
          </p:cNvSpPr>
          <p:nvPr userDrawn="1"/>
        </p:nvSpPr>
        <p:spPr>
          <a:xfrm>
            <a:off x="-2798" y="205978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/>
              <a:t>Thank You!!</a:t>
            </a:r>
            <a:endParaRPr lang="ko-KR" alt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06518F-3199-4C87-97B4-1F9841EDAD10}"/>
              </a:ext>
            </a:extLst>
          </p:cNvPr>
          <p:cNvSpPr txBox="1"/>
          <p:nvPr userDrawn="1"/>
        </p:nvSpPr>
        <p:spPr>
          <a:xfrm>
            <a:off x="4052119" y="5367156"/>
            <a:ext cx="412392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latinLnBrk="1"/>
            <a:r>
              <a:rPr lang="en-US" altLang="ko-KR" sz="1867" b="1" dirty="0">
                <a:solidFill>
                  <a:srgbClr val="F2A40D"/>
                </a:solidFill>
                <a:latin typeface="Arial"/>
                <a:cs typeface="Arial" pitchFamily="34" charset="0"/>
              </a:rPr>
              <a:t>Training of Core Trainers on CPG</a:t>
            </a:r>
            <a:endParaRPr lang="ko-KR" altLang="en-US" sz="1867" b="1" dirty="0">
              <a:solidFill>
                <a:srgbClr val="F2A40D"/>
              </a:solidFill>
              <a:latin typeface="Arial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3DB5DB-E8CD-4760-9DFB-0945355EF7A8}"/>
              </a:ext>
            </a:extLst>
          </p:cNvPr>
          <p:cNvSpPr txBox="1"/>
          <p:nvPr userDrawn="1"/>
        </p:nvSpPr>
        <p:spPr>
          <a:xfrm>
            <a:off x="3729023" y="5634797"/>
            <a:ext cx="4728358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 latinLnBrk="1"/>
            <a:r>
              <a:rPr lang="en-US" altLang="ko-KR" sz="1867" b="1" dirty="0">
                <a:solidFill>
                  <a:prstClr val="white"/>
                </a:solidFill>
                <a:latin typeface="Arial"/>
                <a:cs typeface="Arial" pitchFamily="34" charset="0"/>
              </a:rPr>
              <a:t>Management of Asthma in Adults</a:t>
            </a:r>
          </a:p>
          <a:p>
            <a:pPr algn="ctr" defTabSz="1219170" latinLnBrk="1"/>
            <a:r>
              <a:rPr lang="en-US" altLang="ko-KR" sz="1867" b="1" dirty="0">
                <a:solidFill>
                  <a:prstClr val="white"/>
                </a:solidFill>
                <a:latin typeface="Arial"/>
                <a:cs typeface="Arial" pitchFamily="34" charset="0"/>
              </a:rPr>
              <a:t> (Second Edition)</a:t>
            </a:r>
            <a:endParaRPr lang="ko-KR" altLang="en-US" sz="1867" b="1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5379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33B7D44-5C7F-4B01-A16E-64F409E11ECD}"/>
              </a:ext>
            </a:extLst>
          </p:cNvPr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81A343-07E8-422D-9AB5-D3E0F36618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37B92FD-3099-46A4-8EAB-99C70BE62760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MY" sz="1200" b="1" dirty="0">
                  <a:solidFill>
                    <a:schemeClr val="accent1"/>
                  </a:solidFill>
                </a:rPr>
                <a:t>Training of Core Trainers on CPG</a:t>
              </a:r>
            </a:p>
            <a:p>
              <a:r>
                <a:rPr lang="en-MY" sz="1200" b="1" dirty="0">
                  <a:solidFill>
                    <a:schemeClr val="accent6"/>
                  </a:solidFill>
                </a:rPr>
                <a:t>Management of Asthma in Adults </a:t>
              </a:r>
            </a:p>
            <a:p>
              <a:r>
                <a:rPr lang="en-MY" sz="1200" b="1" dirty="0">
                  <a:solidFill>
                    <a:schemeClr val="accent6"/>
                  </a:solidFill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42060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3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07FB45-9128-41B8-9CC6-E341B43625F1}"/>
              </a:ext>
            </a:extLst>
          </p:cNvPr>
          <p:cNvGrpSpPr/>
          <p:nvPr userDrawn="1"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743E31-093D-42BF-AA9F-E73C8537E9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C2F139C-E5DE-4843-B22F-9C647CA10691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281049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344" y="123479"/>
            <a:ext cx="11809312" cy="6611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103893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207787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9311680" y="1797032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2" name="Rectangle 11"/>
          <p:cNvSpPr/>
          <p:nvPr/>
        </p:nvSpPr>
        <p:spPr>
          <a:xfrm>
            <a:off x="310400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Rectangle 12"/>
          <p:cNvSpPr/>
          <p:nvPr/>
        </p:nvSpPr>
        <p:spPr>
          <a:xfrm>
            <a:off x="620800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4" name="Rectangle 13"/>
          <p:cNvSpPr/>
          <p:nvPr/>
        </p:nvSpPr>
        <p:spPr>
          <a:xfrm>
            <a:off x="9312000" y="4293096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26868884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909485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701" y="1508787"/>
            <a:ext cx="9640360" cy="490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017974" y="2168343"/>
            <a:ext cx="4620289" cy="34168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623392" y="4485118"/>
            <a:ext cx="4032448" cy="1344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4618700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1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346339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944" y="1389641"/>
            <a:ext cx="3825696" cy="463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840416" y="1566977"/>
            <a:ext cx="1344149" cy="340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24359" y="1681512"/>
            <a:ext cx="2206355" cy="340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021921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4748225" y="0"/>
            <a:ext cx="4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3" name="Rectangle 2"/>
          <p:cNvSpPr/>
          <p:nvPr/>
        </p:nvSpPr>
        <p:spPr>
          <a:xfrm>
            <a:off x="4796225" y="1749000"/>
            <a:ext cx="240000" cy="3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BDCFB0F-35C7-4F2A-B037-61FC6BF22024}"/>
              </a:ext>
            </a:extLst>
          </p:cNvPr>
          <p:cNvGrpSpPr/>
          <p:nvPr userDrawn="1"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C5A6E4E-180E-4519-98AD-3E2D593A3E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8AA5C96-0CAA-485C-849A-5768C0FAD987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04159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12192000" cy="41021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634692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175787" y="242176"/>
            <a:ext cx="8016213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175787" y="1010261"/>
            <a:ext cx="8016213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195293" y="1508787"/>
            <a:ext cx="4079776" cy="534921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3371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4533124"/>
            <a:ext cx="12192000" cy="23248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9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4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Oval 3"/>
          <p:cNvSpPr/>
          <p:nvPr/>
        </p:nvSpPr>
        <p:spPr>
          <a:xfrm>
            <a:off x="5391415" y="3813043"/>
            <a:ext cx="1440160" cy="1440160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pic>
        <p:nvPicPr>
          <p:cNvPr id="5" name="Picture 2" descr="E:\002-KIMS BUSINESS\007-02-Fullslidesppt-Contents\20161228\02-edu\bulb-ite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410" y="4013590"/>
            <a:ext cx="468171" cy="103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2B54B-9F01-4F3C-BDCE-6FE571EFC7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5916" t="29530" r="7279" b="14734"/>
          <a:stretch/>
        </p:blipFill>
        <p:spPr>
          <a:xfrm>
            <a:off x="5470904" y="3874577"/>
            <a:ext cx="1286359" cy="1309585"/>
          </a:xfrm>
          <a:prstGeom prst="ellipse">
            <a:avLst/>
          </a:prstGeom>
        </p:spPr>
      </p:pic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93177588-DE81-488B-ADC5-61055A93306A}"/>
              </a:ext>
            </a:extLst>
          </p:cNvPr>
          <p:cNvSpPr txBox="1">
            <a:spLocks/>
          </p:cNvSpPr>
          <p:nvPr userDrawn="1"/>
        </p:nvSpPr>
        <p:spPr>
          <a:xfrm>
            <a:off x="-2798" y="205978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4800" b="1" dirty="0"/>
              <a:t>Thank You!!</a:t>
            </a:r>
            <a:endParaRPr lang="ko-KR" altLang="en-US" sz="4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06518F-3199-4C87-97B4-1F9841EDAD10}"/>
              </a:ext>
            </a:extLst>
          </p:cNvPr>
          <p:cNvSpPr txBox="1"/>
          <p:nvPr userDrawn="1"/>
        </p:nvSpPr>
        <p:spPr>
          <a:xfrm>
            <a:off x="4052120" y="5367156"/>
            <a:ext cx="412392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85" latinLnBrk="1"/>
            <a:r>
              <a:rPr lang="en-US" altLang="ko-KR" sz="1867" b="1" dirty="0">
                <a:solidFill>
                  <a:srgbClr val="F2A40D"/>
                </a:solidFill>
                <a:latin typeface="Arial"/>
                <a:cs typeface="Arial" pitchFamily="34" charset="0"/>
              </a:rPr>
              <a:t>Training of Core Trainers on CPG</a:t>
            </a:r>
            <a:endParaRPr lang="ko-KR" altLang="en-US" sz="1867" b="1" dirty="0">
              <a:solidFill>
                <a:srgbClr val="F2A40D"/>
              </a:solidFill>
              <a:latin typeface="Arial"/>
              <a:cs typeface="Arial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3DB5DB-E8CD-4760-9DFB-0945355EF7A8}"/>
              </a:ext>
            </a:extLst>
          </p:cNvPr>
          <p:cNvSpPr txBox="1"/>
          <p:nvPr userDrawn="1"/>
        </p:nvSpPr>
        <p:spPr>
          <a:xfrm>
            <a:off x="3729025" y="5634797"/>
            <a:ext cx="472835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85" latinLnBrk="1"/>
            <a:r>
              <a:rPr lang="en-US" altLang="ko-KR" sz="1867" b="1" dirty="0">
                <a:solidFill>
                  <a:prstClr val="white"/>
                </a:solidFill>
                <a:latin typeface="Arial"/>
                <a:cs typeface="Arial" pitchFamily="34" charset="0"/>
              </a:rPr>
              <a:t>Management of Asthma in Adults</a:t>
            </a:r>
          </a:p>
          <a:p>
            <a:pPr algn="ctr" defTabSz="1219185" latinLnBrk="1"/>
            <a:r>
              <a:rPr lang="en-US" altLang="ko-KR" sz="1867" b="1" dirty="0">
                <a:solidFill>
                  <a:prstClr val="white"/>
                </a:solidFill>
                <a:latin typeface="Arial"/>
                <a:cs typeface="Arial" pitchFamily="34" charset="0"/>
              </a:rPr>
              <a:t> (Second Edition)</a:t>
            </a:r>
            <a:endParaRPr lang="ko-KR" altLang="en-US" sz="1867" b="1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0192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548680"/>
            <a:ext cx="8592277" cy="576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80829" y="260650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965139" y="260650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749448" y="260650"/>
            <a:ext cx="2592288" cy="63367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22873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Images and Contents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8592277" y="356659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8592277" y="3621021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314951" y="356659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314951" y="3621021"/>
            <a:ext cx="288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524825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27381" y="4389107"/>
            <a:ext cx="11664619" cy="768085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27381" y="5157192"/>
            <a:ext cx="11664619" cy="38404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7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23392" y="452669"/>
            <a:ext cx="4416171" cy="37440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5327915" y="452669"/>
            <a:ext cx="6240693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327915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7488261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9648608" y="2420765"/>
            <a:ext cx="1920000" cy="177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9A38F3-16F5-4550-B23C-60813EDFD808}"/>
              </a:ext>
            </a:extLst>
          </p:cNvPr>
          <p:cNvGrpSpPr/>
          <p:nvPr userDrawn="1"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FB7282F-1D3B-46B5-A0A0-65CA7CC2D7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B7AFD72-82C1-4F64-9487-5E4E3F7A9338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11069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784638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8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72011" y="1508786"/>
            <a:ext cx="3799787" cy="4865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/>
          </a:p>
        </p:txBody>
      </p:sp>
      <p:sp>
        <p:nvSpPr>
          <p:cNvPr id="17" name="Rounded Rectangle 16"/>
          <p:cNvSpPr/>
          <p:nvPr/>
        </p:nvSpPr>
        <p:spPr>
          <a:xfrm>
            <a:off x="709243" y="1796667"/>
            <a:ext cx="144693" cy="4320631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/>
        </p:nvSpPr>
        <p:spPr>
          <a:xfrm rot="5400000">
            <a:off x="3456857" y="1650935"/>
            <a:ext cx="669775" cy="669775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4554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ver Slide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135893" y="2393204"/>
            <a:ext cx="7056107" cy="144016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>
                <a:ea typeface="맑은 고딕" pitchFamily="50" charset="-127"/>
              </a:rPr>
              <a:t>FREE </a:t>
            </a:r>
          </a:p>
          <a:p>
            <a:r>
              <a:rPr lang="en-US" altLang="ko-KR" dirty="0">
                <a:ea typeface="맑은 고딕" pitchFamily="50" charset="-127"/>
              </a:rPr>
              <a:t>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135696" y="3929373"/>
            <a:ext cx="7056107" cy="651755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0"/>
              </a:spcBef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spcBef>
                <a:spcPts val="0"/>
              </a:spcBef>
              <a:defRPr/>
            </a:pPr>
            <a:r>
              <a:rPr lang="en-US" altLang="ko-KR" b="1" dirty="0"/>
              <a:t>INSERT THE TITLE </a:t>
            </a:r>
          </a:p>
          <a:p>
            <a:pPr>
              <a:spcBef>
                <a:spcPts val="0"/>
              </a:spcBef>
              <a:defRPr/>
            </a:pPr>
            <a:r>
              <a:rPr lang="en-US" altLang="ko-KR" b="1" dirty="0"/>
              <a:t>OF YOUR PRESENTATION HERE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98186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9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4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33B7D44-5C7F-4B01-A16E-64F409E11ECD}"/>
              </a:ext>
            </a:extLst>
          </p:cNvPr>
          <p:cNvGrpSpPr/>
          <p:nvPr/>
        </p:nvGrpSpPr>
        <p:grpSpPr>
          <a:xfrm>
            <a:off x="8839203" y="114068"/>
            <a:ext cx="3352798" cy="694930"/>
            <a:chOff x="8730712" y="176901"/>
            <a:chExt cx="3352799" cy="694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81A343-07E8-422D-9AB5-D3E0F36618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37B92FD-3099-46A4-8EAB-99C70BE62760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MY" sz="1200" b="1" dirty="0">
                  <a:solidFill>
                    <a:schemeClr val="accent1"/>
                  </a:solidFill>
                </a:rPr>
                <a:t>Training of Core Trainers on CPG</a:t>
              </a:r>
            </a:p>
            <a:p>
              <a:r>
                <a:rPr lang="en-MY" sz="1200" b="1" dirty="0">
                  <a:solidFill>
                    <a:schemeClr val="accent6"/>
                  </a:solidFill>
                </a:rPr>
                <a:t>Management of Asthma in Adults </a:t>
              </a:r>
            </a:p>
            <a:p>
              <a:r>
                <a:rPr lang="en-MY" sz="1200" b="1" dirty="0">
                  <a:solidFill>
                    <a:schemeClr val="accent6"/>
                  </a:solidFill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4986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64639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932724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07FB45-9128-41B8-9CC6-E341B43625F1}"/>
              </a:ext>
            </a:extLst>
          </p:cNvPr>
          <p:cNvGrpSpPr/>
          <p:nvPr userDrawn="1"/>
        </p:nvGrpSpPr>
        <p:grpSpPr>
          <a:xfrm>
            <a:off x="8839203" y="114068"/>
            <a:ext cx="3352798" cy="694930"/>
            <a:chOff x="8730712" y="176901"/>
            <a:chExt cx="3352799" cy="69493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743E31-093D-42BF-AA9F-E73C8537E9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C2F139C-E5DE-4843-B22F-9C647CA10691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774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s and Content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1344" y="123479"/>
            <a:ext cx="11809312" cy="6611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2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1797033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103893" y="1797033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207787" y="1797033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9311680" y="1797033"/>
            <a:ext cx="2880320" cy="24960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0" y="4293097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2" name="Rectangle 11"/>
          <p:cNvSpPr/>
          <p:nvPr/>
        </p:nvSpPr>
        <p:spPr>
          <a:xfrm>
            <a:off x="3104000" y="4293097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3" name="Rectangle 12"/>
          <p:cNvSpPr/>
          <p:nvPr/>
        </p:nvSpPr>
        <p:spPr>
          <a:xfrm>
            <a:off x="6208000" y="4293097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14" name="Rectangle 13"/>
          <p:cNvSpPr/>
          <p:nvPr/>
        </p:nvSpPr>
        <p:spPr>
          <a:xfrm>
            <a:off x="9312000" y="4293097"/>
            <a:ext cx="2880000" cy="2112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174008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909485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2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3" descr="D:\Fullppt\005-PNG이미지\노트북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702" y="1508787"/>
            <a:ext cx="9640361" cy="490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6017974" y="2168344"/>
            <a:ext cx="4620290" cy="34168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623392" y="4485118"/>
            <a:ext cx="4032448" cy="1344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</p:spTree>
    <p:extLst>
      <p:ext uri="{BB962C8B-B14F-4D97-AF65-F5344CB8AC3E}">
        <p14:creationId xmlns:p14="http://schemas.microsoft.com/office/powerpoint/2010/main" val="1569059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2176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8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010262"/>
            <a:ext cx="12192000" cy="38404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346339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pic>
        <p:nvPicPr>
          <p:cNvPr id="6" name="Picture 2" descr="D:\Fullppt\PNG이미지\핸드폰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0944" y="1389642"/>
            <a:ext cx="3825696" cy="463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9840416" y="1566978"/>
            <a:ext cx="1344149" cy="340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524360" y="1681512"/>
            <a:ext cx="2206356" cy="34081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9523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609593" indent="0">
              <a:buNone/>
              <a:defRPr sz="3733"/>
            </a:lvl2pPr>
            <a:lvl3pPr marL="1219185" indent="0">
              <a:buNone/>
              <a:defRPr sz="3200"/>
            </a:lvl3pPr>
            <a:lvl4pPr marL="1828777" indent="0">
              <a:buNone/>
              <a:defRPr sz="2667"/>
            </a:lvl4pPr>
            <a:lvl5pPr marL="2438370" indent="0">
              <a:buNone/>
              <a:defRPr sz="2667"/>
            </a:lvl5pPr>
            <a:lvl6pPr marL="3047962" indent="0">
              <a:buNone/>
              <a:defRPr sz="2667"/>
            </a:lvl6pPr>
            <a:lvl7pPr marL="3657555" indent="0">
              <a:buNone/>
              <a:defRPr sz="2667"/>
            </a:lvl7pPr>
            <a:lvl8pPr marL="4267147" indent="0">
              <a:buNone/>
              <a:defRPr sz="2667"/>
            </a:lvl8pPr>
            <a:lvl9pPr marL="4876738" indent="0">
              <a:buNone/>
              <a:defRPr sz="2667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4748226" y="0"/>
            <a:ext cx="4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sp>
        <p:nvSpPr>
          <p:cNvPr id="3" name="Rectangle 2"/>
          <p:cNvSpPr/>
          <p:nvPr/>
        </p:nvSpPr>
        <p:spPr>
          <a:xfrm>
            <a:off x="4796226" y="1749001"/>
            <a:ext cx="240000" cy="3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BDCFB0F-35C7-4F2A-B037-61FC6BF22024}"/>
              </a:ext>
            </a:extLst>
          </p:cNvPr>
          <p:cNvGrpSpPr/>
          <p:nvPr userDrawn="1"/>
        </p:nvGrpSpPr>
        <p:grpSpPr>
          <a:xfrm>
            <a:off x="8839203" y="114068"/>
            <a:ext cx="3352798" cy="694930"/>
            <a:chOff x="8730712" y="176901"/>
            <a:chExt cx="3352799" cy="69493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C5A6E4E-180E-4519-98AD-3E2D593A3E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8AA5C96-0CAA-485C-849A-5768C0FAD987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32AEB8"/>
                  </a:solidFill>
                  <a:effectLst/>
                  <a:uLnTx/>
                  <a:uFillTx/>
                  <a:latin typeface="Arial"/>
                  <a:cs typeface="+mn-cs"/>
                </a:rPr>
                <a:t>Training of Core Trainers on CPG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Management of Asthma in Adults </a:t>
              </a:r>
            </a:p>
            <a:p>
              <a:pPr marL="0" marR="0" lvl="0" indent="0" algn="l" defTabSz="91441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MY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F2A40D"/>
                  </a:solidFill>
                  <a:effectLst/>
                  <a:uLnTx/>
                  <a:uFillTx/>
                  <a:latin typeface="Arial"/>
                  <a:cs typeface="+mn-cs"/>
                </a:rPr>
                <a:t>(Second Edition)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048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0225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ctr" defTabSz="1219185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95" indent="-457195" algn="l" defTabSz="1219185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87" indent="-380995" algn="l" defTabSz="1219185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82" indent="-304797" algn="l" defTabSz="1219185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73" indent="-304797" algn="l" defTabSz="1219185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65" indent="-304797" algn="l" defTabSz="1219185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58" indent="-304797" algn="l" defTabSz="1219185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50" indent="-304797" algn="l" defTabSz="1219185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943" indent="-304797" algn="l" defTabSz="1219185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535" indent="-304797" algn="l" defTabSz="1219185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93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85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77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70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62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55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147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738" algn="l" defTabSz="1219185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241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</p:sldLayoutIdLst>
  <p:txStyles>
    <p:titleStyle>
      <a:lvl1pPr algn="ctr" defTabSz="1219170" rtl="0" eaLnBrk="1" latinLnBrk="1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1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1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1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1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1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1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4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997D9C3-6C4D-44D4-8840-1D890186FE8A}"/>
              </a:ext>
            </a:extLst>
          </p:cNvPr>
          <p:cNvSpPr/>
          <p:nvPr/>
        </p:nvSpPr>
        <p:spPr>
          <a:xfrm>
            <a:off x="3564950" y="3279182"/>
            <a:ext cx="8298524" cy="3023077"/>
          </a:xfrm>
          <a:prstGeom prst="roundRect">
            <a:avLst/>
          </a:prstGeom>
          <a:solidFill>
            <a:srgbClr val="50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71959" y="731122"/>
            <a:ext cx="11115940" cy="1897989"/>
          </a:xfrm>
        </p:spPr>
        <p:txBody>
          <a:bodyPr/>
          <a:lstStyle/>
          <a:p>
            <a:pPr algn="ctr"/>
            <a:r>
              <a:rPr lang="en-US" altLang="ko-KR" sz="4400" b="1" dirty="0">
                <a:ea typeface="맑은 고딕" pitchFamily="50" charset="-127"/>
              </a:rPr>
              <a:t>TRAINING OF CORE TRAINERS ON CPG</a:t>
            </a:r>
          </a:p>
          <a:p>
            <a:pPr algn="ctr"/>
            <a:r>
              <a:rPr lang="en-US" altLang="ko-KR" sz="4000" b="1" dirty="0">
                <a:latin typeface="Bradley Hand ITC" panose="03070402050302030203" pitchFamily="66" charset="0"/>
                <a:ea typeface="맑은 고딕" pitchFamily="50" charset="-127"/>
              </a:rPr>
              <a:t>MANAGEMENT OF ASTHMA IN ADULTS (SECOND EDITION)</a:t>
            </a:r>
            <a:endParaRPr lang="en-US" altLang="ko-KR" sz="4000" b="1" dirty="0">
              <a:latin typeface="Bradley Hand ITC" panose="03070402050302030203" pitchFamily="66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791825" y="3279182"/>
            <a:ext cx="7901748" cy="1897989"/>
          </a:xfrm>
        </p:spPr>
        <p:txBody>
          <a:bodyPr/>
          <a:lstStyle/>
          <a:p>
            <a:pPr algn="ctr">
              <a:defRPr/>
            </a:pPr>
            <a:r>
              <a:rPr lang="en-US" altLang="ko-KR" sz="4400" b="1" dirty="0">
                <a:solidFill>
                  <a:schemeClr val="tx1"/>
                </a:solidFill>
              </a:rPr>
              <a:t>LECTURE 2</a:t>
            </a:r>
          </a:p>
          <a:p>
            <a:pPr algn="ctr">
              <a:defRPr/>
            </a:pPr>
            <a:r>
              <a:rPr lang="en-US" altLang="ko-KR" sz="4000" b="1" dirty="0">
                <a:solidFill>
                  <a:schemeClr val="tx1"/>
                </a:solidFill>
                <a:latin typeface="Ink Free" panose="03080402000500000000" pitchFamily="66" charset="0"/>
              </a:rPr>
              <a:t>Treatment Goals &amp; </a:t>
            </a:r>
            <a:r>
              <a:rPr lang="en-US" altLang="ko-KR" sz="4000" b="1" dirty="0" err="1">
                <a:solidFill>
                  <a:schemeClr val="tx1"/>
                </a:solidFill>
                <a:latin typeface="Ink Free" panose="03080402000500000000" pitchFamily="66" charset="0"/>
              </a:rPr>
              <a:t>Optimising</a:t>
            </a:r>
            <a:r>
              <a:rPr lang="en-US" altLang="ko-KR" sz="4000" b="1" dirty="0">
                <a:solidFill>
                  <a:schemeClr val="tx1"/>
                </a:solidFill>
                <a:latin typeface="Ink Free" panose="03080402000500000000" pitchFamily="66" charset="0"/>
              </a:rPr>
              <a:t> Treatment</a:t>
            </a:r>
            <a:endParaRPr lang="en-US" altLang="ko-KR" sz="1801" b="1" dirty="0">
              <a:solidFill>
                <a:schemeClr val="tx1"/>
              </a:solidFill>
              <a:latin typeface="Ink Free" panose="03080402000500000000" pitchFamily="66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5B988B-A739-47DD-9F51-C881C2DF75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214611">
            <a:off x="681924" y="3088491"/>
            <a:ext cx="2209001" cy="3404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B908268-2B98-40C4-87CB-8727D63C7856}"/>
              </a:ext>
            </a:extLst>
          </p:cNvPr>
          <p:cNvSpPr/>
          <p:nvPr/>
        </p:nvSpPr>
        <p:spPr>
          <a:xfrm>
            <a:off x="0" y="15378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8D9AFC-3A3B-4B72-95A2-2834DC7207F3}"/>
              </a:ext>
            </a:extLst>
          </p:cNvPr>
          <p:cNvSpPr/>
          <p:nvPr/>
        </p:nvSpPr>
        <p:spPr>
          <a:xfrm>
            <a:off x="6814087" y="6507430"/>
            <a:ext cx="5377913" cy="1967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8BB431-A2DA-473A-A2E7-41714856C33D}"/>
              </a:ext>
            </a:extLst>
          </p:cNvPr>
          <p:cNvSpPr/>
          <p:nvPr/>
        </p:nvSpPr>
        <p:spPr>
          <a:xfrm>
            <a:off x="3407044" y="2983714"/>
            <a:ext cx="5377913" cy="346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1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6CB939-C600-4565-B5A1-A78E7D7E991E}"/>
              </a:ext>
            </a:extLst>
          </p:cNvPr>
          <p:cNvSpPr/>
          <p:nvPr/>
        </p:nvSpPr>
        <p:spPr>
          <a:xfrm>
            <a:off x="5475316" y="5193811"/>
            <a:ext cx="4477788" cy="923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ko-KR" sz="1801" b="1" dirty="0">
                <a:solidFill>
                  <a:prstClr val="black"/>
                </a:solidFill>
              </a:rPr>
              <a:t>Dr Leong </a:t>
            </a:r>
            <a:r>
              <a:rPr lang="en-US" altLang="ko-KR" sz="1801" b="1" dirty="0" err="1">
                <a:solidFill>
                  <a:prstClr val="black"/>
                </a:solidFill>
              </a:rPr>
              <a:t>Swee</a:t>
            </a:r>
            <a:r>
              <a:rPr lang="en-US" altLang="ko-KR" sz="1801" b="1" dirty="0">
                <a:solidFill>
                  <a:prstClr val="black"/>
                </a:solidFill>
              </a:rPr>
              <a:t> Wei</a:t>
            </a:r>
          </a:p>
          <a:p>
            <a:pPr lvl="0" algn="ctr">
              <a:defRPr/>
            </a:pPr>
            <a:r>
              <a:rPr lang="en-US" altLang="ko-KR" sz="1801" dirty="0">
                <a:solidFill>
                  <a:prstClr val="black"/>
                </a:solidFill>
              </a:rPr>
              <a:t>Respiratory Physician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1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Hospital Sultan Idris Shah Serdang </a:t>
            </a:r>
          </a:p>
        </p:txBody>
      </p:sp>
    </p:spTree>
    <p:extLst>
      <p:ext uri="{BB962C8B-B14F-4D97-AF65-F5344CB8AC3E}">
        <p14:creationId xmlns:p14="http://schemas.microsoft.com/office/powerpoint/2010/main" val="295032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EF2330-C2CD-471C-A5B6-4130EF3055E4}"/>
              </a:ext>
            </a:extLst>
          </p:cNvPr>
          <p:cNvSpPr/>
          <p:nvPr/>
        </p:nvSpPr>
        <p:spPr>
          <a:xfrm>
            <a:off x="300214" y="1113594"/>
            <a:ext cx="114295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Categorised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 based on the level of treatment needed to control the symptoms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285046"/>
            <a:ext cx="11927666" cy="768085"/>
          </a:xfrm>
        </p:spPr>
        <p:txBody>
          <a:bodyPr/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Assessment of Stable Asthma Severity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FB3FDA75-60D4-3A65-8874-8E0B77F5C40C}"/>
              </a:ext>
            </a:extLst>
          </p:cNvPr>
          <p:cNvGraphicFramePr/>
          <p:nvPr>
            <p:extLst/>
          </p:nvPr>
        </p:nvGraphicFramePr>
        <p:xfrm>
          <a:off x="290507" y="1697314"/>
          <a:ext cx="11610987" cy="4466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15BD845-122A-F838-C7AB-7CF5EA0D9DE2}"/>
              </a:ext>
            </a:extLst>
          </p:cNvPr>
          <p:cNvSpPr txBox="1"/>
          <p:nvPr/>
        </p:nvSpPr>
        <p:spPr>
          <a:xfrm>
            <a:off x="282633" y="6164074"/>
            <a:ext cx="1190149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libri" panose="020F0502020204030204" pitchFamily="34" charset="0"/>
                <a:cs typeface="Calibri" panose="020F0502020204030204" pitchFamily="34" charset="0"/>
              </a:rPr>
              <a:t>Should be performed at every medical review esp. before stepping-up or stepping-down</a:t>
            </a:r>
          </a:p>
        </p:txBody>
      </p:sp>
    </p:spTree>
    <p:extLst>
      <p:ext uri="{BB962C8B-B14F-4D97-AF65-F5344CB8AC3E}">
        <p14:creationId xmlns:p14="http://schemas.microsoft.com/office/powerpoint/2010/main" val="148834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D1820A-40A2-4A54-8A3B-3E1B2CE00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8633B5-47D0-45B0-7C05-88E4F5E2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9311" y="253511"/>
            <a:ext cx="11633376" cy="768085"/>
          </a:xfrm>
        </p:spPr>
        <p:txBody>
          <a:bodyPr/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Assessment of Asthma Control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97075B-FB35-00F0-64BF-FC48C5EDEA94}"/>
              </a:ext>
            </a:extLst>
          </p:cNvPr>
          <p:cNvSpPr txBox="1"/>
          <p:nvPr/>
        </p:nvSpPr>
        <p:spPr>
          <a:xfrm>
            <a:off x="279311" y="1242313"/>
            <a:ext cx="1108841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Validated verified tools: 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Global Initiative for Asthma (GINA) Assessment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Asthma Control Test (ACT)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Asthma Control Questionnaire (ACQ)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The Royal College of Physicians ‘3 Questions’ (RCP 3)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Who fills it in?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GINA Assessment - physicians 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ACT, ACQ and RCP3 – patient-reported tools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The choice of assessment tool should be the same at every medical review to ensure consistency in assessing asthma control.</a:t>
            </a:r>
            <a:endParaRPr kumimoji="0" lang="en-MY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6229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5171BC-B03F-36AE-8E42-8556CA1515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2C43332-73D5-3644-E7C8-8CABCC6ADBF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9311" y="386514"/>
            <a:ext cx="1163337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3600" b="1" dirty="0">
                <a:solidFill>
                  <a:srgbClr val="32AEB8"/>
                </a:solidFill>
              </a:rPr>
              <a:t>Assessment of Asthma Control –</a:t>
            </a:r>
          </a:p>
          <a:p>
            <a:pPr>
              <a:spcBef>
                <a:spcPts val="0"/>
              </a:spcBef>
            </a:pPr>
            <a:r>
              <a:rPr lang="en-US" altLang="ko-KR" sz="3600" b="1" dirty="0">
                <a:solidFill>
                  <a:srgbClr val="32AEB8"/>
                </a:solidFill>
              </a:rPr>
              <a:t>GINA Assessment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1E508B-8589-6ED8-B797-D6A8B05E70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11" y="2048400"/>
            <a:ext cx="11639067" cy="3171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679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0B478-0B4E-AEDE-0156-6D6F678A1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67F7421-E82D-1C7E-294F-E5AF27638F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9311" y="253511"/>
            <a:ext cx="1163337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3600" b="1" dirty="0">
                <a:solidFill>
                  <a:srgbClr val="32AEB8"/>
                </a:solidFill>
              </a:rPr>
              <a:t>Assessment Of Asthma Control – </a:t>
            </a:r>
          </a:p>
          <a:p>
            <a:pPr>
              <a:spcBef>
                <a:spcPts val="0"/>
              </a:spcBef>
            </a:pPr>
            <a:r>
              <a:rPr lang="en-US" altLang="ko-KR" sz="3600" b="1" dirty="0">
                <a:solidFill>
                  <a:srgbClr val="32AEB8"/>
                </a:solidFill>
              </a:rPr>
              <a:t>ACT Score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20C0C3B-BBF4-C92F-6740-F44635017AF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31796" y="1290923"/>
          <a:ext cx="11480891" cy="495808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88009">
                  <a:extLst>
                    <a:ext uri="{9D8B030D-6E8A-4147-A177-3AD203B41FA5}">
                      <a16:colId xmlns:a16="http://schemas.microsoft.com/office/drawing/2014/main" val="1285104968"/>
                    </a:ext>
                  </a:extLst>
                </a:gridCol>
                <a:gridCol w="2039007">
                  <a:extLst>
                    <a:ext uri="{9D8B030D-6E8A-4147-A177-3AD203B41FA5}">
                      <a16:colId xmlns:a16="http://schemas.microsoft.com/office/drawing/2014/main" val="4291566201"/>
                    </a:ext>
                  </a:extLst>
                </a:gridCol>
                <a:gridCol w="2039007">
                  <a:extLst>
                    <a:ext uri="{9D8B030D-6E8A-4147-A177-3AD203B41FA5}">
                      <a16:colId xmlns:a16="http://schemas.microsoft.com/office/drawing/2014/main" val="3643723639"/>
                    </a:ext>
                  </a:extLst>
                </a:gridCol>
                <a:gridCol w="2039007">
                  <a:extLst>
                    <a:ext uri="{9D8B030D-6E8A-4147-A177-3AD203B41FA5}">
                      <a16:colId xmlns:a16="http://schemas.microsoft.com/office/drawing/2014/main" val="157154006"/>
                    </a:ext>
                  </a:extLst>
                </a:gridCol>
                <a:gridCol w="2039007">
                  <a:extLst>
                    <a:ext uri="{9D8B030D-6E8A-4147-A177-3AD203B41FA5}">
                      <a16:colId xmlns:a16="http://schemas.microsoft.com/office/drawing/2014/main" val="1699780462"/>
                    </a:ext>
                  </a:extLst>
                </a:gridCol>
                <a:gridCol w="2039007">
                  <a:extLst>
                    <a:ext uri="{9D8B030D-6E8A-4147-A177-3AD203B41FA5}">
                      <a16:colId xmlns:a16="http://schemas.microsoft.com/office/drawing/2014/main" val="4215065386"/>
                    </a:ext>
                  </a:extLst>
                </a:gridCol>
                <a:gridCol w="897847">
                  <a:extLst>
                    <a:ext uri="{9D8B030D-6E8A-4147-A177-3AD203B41FA5}">
                      <a16:colId xmlns:a16="http://schemas.microsoft.com/office/drawing/2014/main" val="4183217404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n-MY" sz="1400" b="0" dirty="0"/>
                        <a:t>1.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MY" sz="1600" dirty="0"/>
                        <a:t>In the past 4 weeks, how much of the time did your asthma keep you from getting as much done at </a:t>
                      </a:r>
                    </a:p>
                    <a:p>
                      <a:r>
                        <a:rPr lang="en-MY" sz="1600" dirty="0"/>
                        <a:t>work, school or home?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dirty="0"/>
                        <a:t>Score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14931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MY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1600" dirty="0"/>
                        <a:t>All of the time (1)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MY" sz="1600" dirty="0"/>
                        <a:t>Most of the time (2)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MY" sz="1600" dirty="0"/>
                        <a:t>Some of the time (3)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MY" sz="1600" dirty="0"/>
                        <a:t>A little of the time (4)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1600" dirty="0"/>
                        <a:t>None of the time (5)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547445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MY" sz="1400" dirty="0"/>
                        <a:t>2.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MY" sz="1600" b="1" dirty="0"/>
                        <a:t>During the past 4 weeks, how often have you had shortness of breath?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b="1" dirty="0"/>
                        <a:t>Score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315093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MY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More than once a </a:t>
                      </a:r>
                    </a:p>
                    <a:p>
                      <a:pPr algn="ctr"/>
                      <a:r>
                        <a:rPr lang="en-MY" sz="1600" dirty="0"/>
                        <a:t>day (1)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Once a day (2)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3 to 6 times a </a:t>
                      </a:r>
                    </a:p>
                    <a:p>
                      <a:pPr algn="ctr"/>
                      <a:r>
                        <a:rPr lang="en-MY" sz="1600" dirty="0"/>
                        <a:t>week (3)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Once or twice a </a:t>
                      </a:r>
                    </a:p>
                    <a:p>
                      <a:pPr algn="ctr"/>
                      <a:r>
                        <a:rPr lang="en-MY" sz="1600" dirty="0"/>
                        <a:t>week (4)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Not at all (5)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1393607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MY" sz="1400" dirty="0"/>
                        <a:t>3.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MY" sz="1600" b="1" dirty="0"/>
                        <a:t>During the past 4 weeks, how often did your asthma symptoms (wheezing, coughing, shortness of </a:t>
                      </a:r>
                    </a:p>
                    <a:p>
                      <a:r>
                        <a:rPr lang="en-MY" sz="1600" b="1" dirty="0"/>
                        <a:t>breath, chest tightness or pain) wake you up at night or earlier than usual in the morning?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b="1" dirty="0"/>
                        <a:t>Score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911867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MY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4 or more nights a </a:t>
                      </a:r>
                    </a:p>
                    <a:p>
                      <a:pPr algn="ctr"/>
                      <a:r>
                        <a:rPr lang="en-MY" sz="1600" dirty="0"/>
                        <a:t>week (1)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2 to 3 nights a </a:t>
                      </a:r>
                    </a:p>
                    <a:p>
                      <a:pPr algn="ctr"/>
                      <a:r>
                        <a:rPr lang="en-MY" sz="1600" dirty="0"/>
                        <a:t>week (2)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Once a week (3)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Once or twice (4)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Not at all (5)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8737945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MY" sz="1400" dirty="0"/>
                        <a:t>4.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MY" sz="1600" b="1" dirty="0"/>
                        <a:t>During the past 4 weeks, how often had you used your rescue inhaler or nebuliser?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b="1" dirty="0"/>
                        <a:t>Score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75746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MY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3 or more times per day (1)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1 or 2 times per </a:t>
                      </a:r>
                    </a:p>
                    <a:p>
                      <a:pPr algn="ctr"/>
                      <a:r>
                        <a:rPr lang="en-MY" sz="1600" dirty="0"/>
                        <a:t>day (2)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2 or 3 times per </a:t>
                      </a:r>
                    </a:p>
                    <a:p>
                      <a:pPr algn="ctr"/>
                      <a:r>
                        <a:rPr lang="en-MY" sz="1600" dirty="0"/>
                        <a:t>week (3)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Once a week or </a:t>
                      </a:r>
                    </a:p>
                    <a:p>
                      <a:pPr algn="ctr"/>
                      <a:r>
                        <a:rPr lang="en-MY" sz="1600" dirty="0"/>
                        <a:t>less (4)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Not at all (5)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951916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MY" sz="1400" dirty="0"/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r>
                        <a:rPr lang="en-MY" sz="1600" b="1" dirty="0"/>
                        <a:t>How would you rate your asthma control in the last 4 weeks?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400" b="1" dirty="0"/>
                        <a:t>Score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551214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MY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Not controlled </a:t>
                      </a:r>
                    </a:p>
                    <a:p>
                      <a:pPr algn="ctr"/>
                      <a:r>
                        <a:rPr lang="en-MY" sz="1600" dirty="0"/>
                        <a:t>at all (1)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Poorly</a:t>
                      </a:r>
                    </a:p>
                    <a:p>
                      <a:pPr algn="ctr"/>
                      <a:r>
                        <a:rPr lang="en-MY" sz="1600" dirty="0"/>
                        <a:t>controlled (2)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Somewhat </a:t>
                      </a:r>
                    </a:p>
                    <a:p>
                      <a:pPr algn="ctr"/>
                      <a:r>
                        <a:rPr lang="en-MY" sz="1600" dirty="0"/>
                        <a:t>controlled (3)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Well controlled (4)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/>
                        <a:t>Completely </a:t>
                      </a:r>
                    </a:p>
                    <a:p>
                      <a:pPr algn="ctr"/>
                      <a:r>
                        <a:rPr lang="en-MY" sz="1600" dirty="0"/>
                        <a:t>controlled (5)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MY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5224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5044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FB8B19-5C67-19D0-B22B-1DE3E103E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87B7D47-9D0F-FE55-6D45-C811B56C6CB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41434" y="2976750"/>
          <a:ext cx="81280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156587142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8165886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2600" dirty="0"/>
                        <a:t>ACT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600" dirty="0"/>
                        <a:t>Asthma Control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714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2600" dirty="0"/>
                        <a:t>20 - 25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600" dirty="0"/>
                        <a:t>Well-controlled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9517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2600" dirty="0"/>
                        <a:t>16 - 19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600" dirty="0"/>
                        <a:t>Not well controlled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937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2600" dirty="0"/>
                        <a:t>5 - 15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600" dirty="0"/>
                        <a:t>Very poorly controlled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063878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EF9BF93-4F14-196A-09BF-6AB03424F60A}"/>
              </a:ext>
            </a:extLst>
          </p:cNvPr>
          <p:cNvSpPr txBox="1"/>
          <p:nvPr/>
        </p:nvSpPr>
        <p:spPr>
          <a:xfrm>
            <a:off x="441434" y="1439917"/>
            <a:ext cx="10058400" cy="1305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Validated &amp; preferred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Translated to Malay, Mandarin &amp; Tamil</a:t>
            </a:r>
          </a:p>
        </p:txBody>
      </p:sp>
      <mc:AlternateContent xmlns:mc="http://schemas.openxmlformats.org/markup-compatibility/2006" xmlns:am3d="http://schemas.microsoft.com/office/drawing/2017/model3d">
        <mc:Choice Requires="am3d">
          <p:graphicFrame>
            <p:nvGraphicFramePr>
              <p:cNvPr id="6" name="3D Model 5" descr="Bullseye">
                <a:extLst>
                  <a:ext uri="{FF2B5EF4-FFF2-40B4-BE49-F238E27FC236}">
                    <a16:creationId xmlns:a16="http://schemas.microsoft.com/office/drawing/2014/main" id="{A1C82D72-72E3-26B5-EFFF-E105FF5FCBDF}"/>
                  </a:ext>
                </a:extLst>
              </p:cNvPr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9520545" y="3762703"/>
              <a:ext cx="2339027" cy="2947732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2339027" cy="2947732"/>
                    </a:xfrm>
                    <a:prstGeom prst="rect">
                      <a:avLst/>
                    </a:prstGeom>
                  </am3d:spPr>
                  <am3d:camera>
                    <am3d:pos x="0" y="0" z="60296466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72309" d="1000000"/>
                    <am3d:preTrans dx="-1" dy="-10762396" dz="-4674376"/>
                    <am3d:scale>
                      <am3d:sx n="1000000" d="1000000"/>
                      <am3d:sy n="1000000" d="1000000"/>
                      <am3d:sz n="1000000" d="1000000"/>
                    </am3d:scale>
                    <am3d:rot ax="-1467980" ay="-1818807" az="776054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453623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 xmlns="">
          <p:pic>
            <p:nvPicPr>
              <p:cNvPr id="6" name="3D Model 5" descr="Bullseye">
                <a:extLst>
                  <a:ext uri="{FF2B5EF4-FFF2-40B4-BE49-F238E27FC236}">
                    <a16:creationId xmlns:a16="http://schemas.microsoft.com/office/drawing/2014/main" id="{A1C82D72-72E3-26B5-EFFF-E105FF5FCBD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520545" y="3762703"/>
                <a:ext cx="2339027" cy="2947732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2D7CEBAA-D29C-4C0A-B648-7FD07AF39476}"/>
              </a:ext>
            </a:extLst>
          </p:cNvPr>
          <p:cNvSpPr txBox="1">
            <a:spLocks/>
          </p:cNvSpPr>
          <p:nvPr/>
        </p:nvSpPr>
        <p:spPr>
          <a:xfrm>
            <a:off x="279311" y="253511"/>
            <a:ext cx="11633376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>
                <a:ln>
                  <a:noFill/>
                </a:ln>
                <a:solidFill>
                  <a:srgbClr val="32AEB8"/>
                </a:solidFill>
                <a:effectLst/>
                <a:uLnTx/>
                <a:uFillTx/>
                <a:latin typeface="Arial"/>
                <a:cs typeface="Arial" pitchFamily="34" charset="0"/>
              </a:rPr>
              <a:t>Assessment Of Asthma Control – </a:t>
            </a:r>
          </a:p>
          <a:p>
            <a:pPr marL="0" marR="0" lvl="0" indent="0" algn="l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>
                <a:ln>
                  <a:noFill/>
                </a:ln>
                <a:solidFill>
                  <a:srgbClr val="32AEB8"/>
                </a:solidFill>
                <a:effectLst/>
                <a:uLnTx/>
                <a:uFillTx/>
                <a:latin typeface="Arial"/>
                <a:cs typeface="Arial" pitchFamily="34" charset="0"/>
              </a:rPr>
              <a:t>ACT Score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srgbClr val="32AEB8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978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9CE465-1E8B-1F3F-D8AA-EFCCC7D336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C3757FF-EE89-E3EF-7D54-82080DF1B738}"/>
              </a:ext>
            </a:extLst>
          </p:cNvPr>
          <p:cNvSpPr txBox="1"/>
          <p:nvPr/>
        </p:nvSpPr>
        <p:spPr>
          <a:xfrm>
            <a:off x="279311" y="1459406"/>
            <a:ext cx="9126335" cy="5398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Asthma Control Questionnaire (ACQ) – 5 item (ACQ-5)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Preferred due to its simplicity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Assessed symptoms over one week: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Waking at night due to asthma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Waking in the morning with asthma symptoms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Activity limitation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Shortness of breath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Need for recue inhaler use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Each question has a score of 0-6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0 no symptoms and 6 severe symptoms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Final score is the average of 5 responses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MY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74666E9-7049-5EC2-C896-BFEAC7F6BF0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664528" y="3624620"/>
          <a:ext cx="439778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312">
                  <a:extLst>
                    <a:ext uri="{9D8B030D-6E8A-4147-A177-3AD203B41FA5}">
                      <a16:colId xmlns:a16="http://schemas.microsoft.com/office/drawing/2014/main" val="4277275820"/>
                    </a:ext>
                  </a:extLst>
                </a:gridCol>
                <a:gridCol w="2825477">
                  <a:extLst>
                    <a:ext uri="{9D8B030D-6E8A-4147-A177-3AD203B41FA5}">
                      <a16:colId xmlns:a16="http://schemas.microsoft.com/office/drawing/2014/main" val="37696082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MY" sz="2000" dirty="0"/>
                        <a:t>ACQ 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dirty="0"/>
                        <a:t>Asthma Control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565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MY" sz="2000" dirty="0"/>
                        <a:t>&lt; 0.75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dirty="0"/>
                        <a:t>Well-controlled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755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MY" sz="2000" dirty="0"/>
                        <a:t>0.75 - 1.50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dirty="0"/>
                        <a:t>Very poorly controlled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3576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MY" sz="2000" dirty="0"/>
                        <a:t>&gt;1.50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MY" sz="2000" dirty="0"/>
                        <a:t>Not well controlled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6865493"/>
                  </a:ext>
                </a:extLst>
              </a:tr>
            </a:tbl>
          </a:graphicData>
        </a:graphic>
      </p:graphicFrame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DB98748F-5521-4BE1-930C-65BC18F445BE}"/>
              </a:ext>
            </a:extLst>
          </p:cNvPr>
          <p:cNvSpPr txBox="1">
            <a:spLocks/>
          </p:cNvSpPr>
          <p:nvPr/>
        </p:nvSpPr>
        <p:spPr>
          <a:xfrm>
            <a:off x="279311" y="253511"/>
            <a:ext cx="11633376" cy="768085"/>
          </a:xfrm>
          <a:prstGeom prst="rect">
            <a:avLst/>
          </a:prstGeom>
        </p:spPr>
        <p:txBody>
          <a:bodyPr anchor="ctr"/>
          <a:lstStyle>
            <a:lvl1pPr marL="0" indent="0" algn="l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32AEB8"/>
                </a:solidFill>
                <a:effectLst/>
                <a:uLnTx/>
                <a:uFillTx/>
                <a:latin typeface="Arial"/>
                <a:cs typeface="Arial" pitchFamily="34" charset="0"/>
              </a:rPr>
              <a:t>Assessment Of Asthma Control – </a:t>
            </a:r>
          </a:p>
          <a:p>
            <a:pPr marL="0" marR="0" lvl="0" indent="0" algn="l" defTabSz="121917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srgbClr val="32AEB8"/>
                </a:solidFill>
                <a:effectLst/>
                <a:uLnTx/>
                <a:uFillTx/>
                <a:latin typeface="Arial"/>
                <a:cs typeface="Arial" pitchFamily="34" charset="0"/>
              </a:rPr>
              <a:t>ACQ Score</a:t>
            </a:r>
          </a:p>
        </p:txBody>
      </p:sp>
    </p:spTree>
    <p:extLst>
      <p:ext uri="{BB962C8B-B14F-4D97-AF65-F5344CB8AC3E}">
        <p14:creationId xmlns:p14="http://schemas.microsoft.com/office/powerpoint/2010/main" val="68707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DA5BA-E08B-9807-6E65-420D21F55F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D4DC940-F6DB-48EE-A4B6-4321B88437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9311" y="253511"/>
            <a:ext cx="1163337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3200" b="1" dirty="0">
                <a:solidFill>
                  <a:srgbClr val="32AEB8"/>
                </a:solidFill>
              </a:rPr>
              <a:t>Assessment Of Asthma Control - </a:t>
            </a:r>
          </a:p>
          <a:p>
            <a:pPr>
              <a:spcBef>
                <a:spcPts val="0"/>
              </a:spcBef>
            </a:pPr>
            <a:r>
              <a:rPr lang="en-US" altLang="ko-KR" sz="3200" b="1" dirty="0">
                <a:solidFill>
                  <a:srgbClr val="32AEB8"/>
                </a:solidFill>
              </a:rPr>
              <a:t>RCP 3 Score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C9BF4E-FCB8-925F-20D0-B043505CB79D}"/>
              </a:ext>
            </a:extLst>
          </p:cNvPr>
          <p:cNvSpPr txBox="1"/>
          <p:nvPr/>
        </p:nvSpPr>
        <p:spPr>
          <a:xfrm>
            <a:off x="400050" y="1309028"/>
            <a:ext cx="11361026" cy="5009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Royal Collage Physician 3 Score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Use as an initial screening tool 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3 questions assessing - In the last month :</a:t>
            </a:r>
          </a:p>
          <a:p>
            <a:pPr marL="8001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Have you had difficulty sleeping because of your asthma (including cough)?</a:t>
            </a:r>
          </a:p>
          <a:p>
            <a:pPr marL="8001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Have you had your usual asthma symptoms during the day (cough, wheeze, chest tightness or breathlessness)?</a:t>
            </a:r>
          </a:p>
          <a:p>
            <a:pPr marL="800100" marR="0" lvl="1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Has your asthma interfered with your usual activities (e.g. housework, work, school, etc)?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Any “Yes” to these questions indicates suboptimal asthma control</a:t>
            </a:r>
          </a:p>
        </p:txBody>
      </p:sp>
    </p:spTree>
    <p:extLst>
      <p:ext uri="{BB962C8B-B14F-4D97-AF65-F5344CB8AC3E}">
        <p14:creationId xmlns:p14="http://schemas.microsoft.com/office/powerpoint/2010/main" val="2298048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C9E7F8-C5C9-BE27-20D3-48723A03A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496DF74-6A0D-E86B-CC89-27D6B9860CB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3136" y="283492"/>
            <a:ext cx="11633376" cy="768085"/>
          </a:xfrm>
        </p:spPr>
        <p:txBody>
          <a:bodyPr/>
          <a:lstStyle/>
          <a:p>
            <a:r>
              <a:rPr lang="en-US" altLang="ko-KR" sz="3600" b="1" dirty="0">
                <a:solidFill>
                  <a:srgbClr val="32AEB8"/>
                </a:solidFill>
              </a:rPr>
              <a:t>Assessment Of Asthma Control - Utility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1C9CA4-3601-E0BD-B2D0-2EDACBD40C71}"/>
              </a:ext>
            </a:extLst>
          </p:cNvPr>
          <p:cNvSpPr txBox="1"/>
          <p:nvPr/>
        </p:nvSpPr>
        <p:spPr>
          <a:xfrm>
            <a:off x="415486" y="1232431"/>
            <a:ext cx="11361026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Patients with well-controlled asthma for 3-6 months can be considered for step-down of treatment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Other factors to assess before step-down :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FEV1 percentage predicted ≥ 80%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Absence of asthma exacerbations in the last 12 months</a:t>
            </a:r>
          </a:p>
        </p:txBody>
      </p:sp>
    </p:spTree>
    <p:extLst>
      <p:ext uri="{BB962C8B-B14F-4D97-AF65-F5344CB8AC3E}">
        <p14:creationId xmlns:p14="http://schemas.microsoft.com/office/powerpoint/2010/main" val="3083995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6EEB9-A188-43EE-8AED-2A5CAA9436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1FC9553-6A34-1B7F-825F-D8BA2EBFA0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9311" y="184150"/>
            <a:ext cx="11633376" cy="768085"/>
          </a:xfrm>
        </p:spPr>
        <p:txBody>
          <a:bodyPr/>
          <a:lstStyle/>
          <a:p>
            <a:r>
              <a:rPr lang="en-US" altLang="ko-KR" sz="3200" b="1" dirty="0">
                <a:solidFill>
                  <a:srgbClr val="32AEB8"/>
                </a:solidFill>
              </a:rPr>
              <a:t>Assessment of Future Risk of Exacerbation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87047C-3E3F-FD58-BE2F-CFA548F0A3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853" r="14632"/>
          <a:stretch>
            <a:fillRect/>
          </a:stretch>
        </p:blipFill>
        <p:spPr>
          <a:xfrm>
            <a:off x="444421" y="952235"/>
            <a:ext cx="8274205" cy="55265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CBEF99-4548-8B69-C42B-F0892779E5EC}"/>
              </a:ext>
            </a:extLst>
          </p:cNvPr>
          <p:cNvSpPr txBox="1"/>
          <p:nvPr/>
        </p:nvSpPr>
        <p:spPr>
          <a:xfrm>
            <a:off x="8718626" y="1111508"/>
            <a:ext cx="31909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Screening for risk factors of future exacerbation should be conducted at EVERY medical review.</a:t>
            </a:r>
          </a:p>
          <a:p>
            <a:pPr marL="285750" marR="0" lvl="0" indent="-28575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MY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  <a:p>
            <a:pPr marL="285750" marR="0" lvl="0" indent="-28575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Well controlled asthma can still have risk of exacerbations</a:t>
            </a:r>
          </a:p>
          <a:p>
            <a:pPr marL="285750" marR="0" lvl="0" indent="-28575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MY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cs typeface="+mn-cs"/>
            </a:endParaRPr>
          </a:p>
          <a:p>
            <a:pPr marL="285750" marR="0" lvl="0" indent="-28575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Identify modifiable risk factors and tailor treatment plan</a:t>
            </a:r>
          </a:p>
        </p:txBody>
      </p:sp>
    </p:spTree>
    <p:extLst>
      <p:ext uri="{BB962C8B-B14F-4D97-AF65-F5344CB8AC3E}">
        <p14:creationId xmlns:p14="http://schemas.microsoft.com/office/powerpoint/2010/main" val="18231742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30261-9D4E-125B-B859-E536DE77C4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65E38C5-600C-02BC-70F1-632C7D4DFB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7150" y="520535"/>
            <a:ext cx="1163337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3000" b="1" dirty="0">
                <a:solidFill>
                  <a:srgbClr val="32AEB8"/>
                </a:solidFill>
              </a:rPr>
              <a:t>Assessment Of Treatment Related Issues</a:t>
            </a:r>
          </a:p>
          <a:p>
            <a:pPr>
              <a:spcBef>
                <a:spcPts val="0"/>
              </a:spcBef>
            </a:pPr>
            <a:r>
              <a:rPr lang="en-US" altLang="ko-KR" sz="3000" b="1" dirty="0">
                <a:solidFill>
                  <a:srgbClr val="32AEB8"/>
                </a:solidFill>
              </a:rPr>
              <a:t>Adherence, Inhaler Techniques &amp; Medication Adverse Effects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A41BD0-3BD3-685C-CA3E-45F80E605DC7}"/>
              </a:ext>
            </a:extLst>
          </p:cNvPr>
          <p:cNvSpPr txBox="1"/>
          <p:nvPr/>
        </p:nvSpPr>
        <p:spPr>
          <a:xfrm>
            <a:off x="187150" y="1593720"/>
            <a:ext cx="1136102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Enhance patient’s compliance by discussing treatment goals and preferences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Evaluate inhaler techniques at every medical review - demonstrated by patients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Listen to patient’s feedback and experiences with inhalers, and address any issues that arise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Identify local side effects of ICS – e.g. oral thrush, dysphonia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FeNO :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Reduction of FeNO levels following ICS - monitor effectiveness of therapy and suppression of T2 inflammation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MY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cs typeface="+mn-cs"/>
              </a:rPr>
              <a:t>Persistent elevation of FeNO after initiation of ICS = poor adherence or inadequate ICS dosage</a:t>
            </a:r>
          </a:p>
        </p:txBody>
      </p:sp>
    </p:spTree>
    <p:extLst>
      <p:ext uri="{BB962C8B-B14F-4D97-AF65-F5344CB8AC3E}">
        <p14:creationId xmlns:p14="http://schemas.microsoft.com/office/powerpoint/2010/main" val="3398164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7"/>
            <a:ext cx="11927666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Learning Objectives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3E819E-48ED-E263-DA16-7FFA3A7D90D8}"/>
              </a:ext>
            </a:extLst>
          </p:cNvPr>
          <p:cNvSpPr txBox="1"/>
          <p:nvPr/>
        </p:nvSpPr>
        <p:spPr>
          <a:xfrm>
            <a:off x="282633" y="1372309"/>
            <a:ext cx="11112286" cy="4433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Understand the long-term goals of asthma treatment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MY" sz="3200" dirty="0"/>
              <a:t>Assessing stable asthma</a:t>
            </a:r>
          </a:p>
          <a:p>
            <a:pPr marL="809625" lvl="1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assessing asthma control </a:t>
            </a:r>
          </a:p>
          <a:p>
            <a:pPr marL="809625" lvl="1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assessing future risk of exacerbation </a:t>
            </a:r>
          </a:p>
          <a:p>
            <a:pPr marL="809625" lvl="1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>
                <a:solidFill>
                  <a:prstClr val="black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assessing treatment related issues</a:t>
            </a:r>
          </a:p>
          <a:p>
            <a:pPr lvl="0" algn="just">
              <a:lnSpc>
                <a:spcPct val="150000"/>
              </a:lnSpc>
            </a:pPr>
            <a:endParaRPr lang="en-US" sz="3200" dirty="0">
              <a:solidFill>
                <a:prstClr val="black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7957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51681" y="-33251"/>
            <a:ext cx="2869044" cy="16226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85" latinLnBrk="1">
              <a:defRPr/>
            </a:pPr>
            <a:endParaRPr lang="ko-KR" altLang="en-US" sz="2400">
              <a:solidFill>
                <a:prstClr val="white"/>
              </a:solidFill>
              <a:latin typeface="Arial"/>
            </a:endParaRPr>
          </a:p>
        </p:txBody>
      </p:sp>
      <p:sp>
        <p:nvSpPr>
          <p:cNvPr id="20" name="Text Placeholder 1"/>
          <p:cNvSpPr txBox="1">
            <a:spLocks/>
          </p:cNvSpPr>
          <p:nvPr/>
        </p:nvSpPr>
        <p:spPr>
          <a:xfrm>
            <a:off x="551681" y="285981"/>
            <a:ext cx="2869044" cy="13034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1219185">
              <a:buNone/>
              <a:defRPr/>
            </a:pPr>
            <a:r>
              <a:rPr lang="en-US" altLang="ko-KR" b="1" dirty="0">
                <a:solidFill>
                  <a:prstClr val="white"/>
                </a:solidFill>
                <a:latin typeface="Arial"/>
                <a:cs typeface="Arial" pitchFamily="34" charset="0"/>
              </a:rPr>
              <a:t>TAKE HOME MESSAGES</a:t>
            </a:r>
            <a:endParaRPr lang="ko-KR" altLang="en-US" b="1" dirty="0">
              <a:solidFill>
                <a:prstClr val="white"/>
              </a:solidFill>
              <a:latin typeface="Arial"/>
              <a:cs typeface="Arial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DB2A0E2-5353-4C40-8EEB-32F340663E99}"/>
              </a:ext>
            </a:extLst>
          </p:cNvPr>
          <p:cNvGrpSpPr/>
          <p:nvPr/>
        </p:nvGrpSpPr>
        <p:grpSpPr>
          <a:xfrm>
            <a:off x="8839203" y="114069"/>
            <a:ext cx="3352798" cy="694930"/>
            <a:chOff x="8730712" y="176901"/>
            <a:chExt cx="3352799" cy="69493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C2BD9C2-E2A0-4D14-859A-927D3FAB5D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7491" r="-1225" b="11977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56C05E7-6FC1-4E52-8079-67D57E8DA21E}"/>
                </a:ext>
              </a:extLst>
            </p:cNvPr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11">
                <a:defRPr/>
              </a:pPr>
              <a:r>
                <a:rPr lang="en-MY" sz="1200" b="1" dirty="0">
                  <a:solidFill>
                    <a:srgbClr val="32AEB8"/>
                  </a:solidFill>
                  <a:latin typeface="Arial"/>
                </a:rPr>
                <a:t>Training of Core Trainers on CPG</a:t>
              </a:r>
            </a:p>
            <a:p>
              <a:pPr defTabSz="914411">
                <a:defRPr/>
              </a:pPr>
              <a:r>
                <a:rPr lang="en-MY" sz="1200" b="1" dirty="0">
                  <a:solidFill>
                    <a:srgbClr val="F2A40D"/>
                  </a:solidFill>
                  <a:latin typeface="Arial"/>
                </a:rPr>
                <a:t>Management of Asthma in Adults </a:t>
              </a:r>
            </a:p>
            <a:p>
              <a:pPr defTabSz="914411">
                <a:defRPr/>
              </a:pPr>
              <a:r>
                <a:rPr lang="en-MY" sz="1200" b="1" dirty="0">
                  <a:solidFill>
                    <a:srgbClr val="F2A40D"/>
                  </a:solidFill>
                  <a:latin typeface="Arial"/>
                </a:rPr>
                <a:t>(Second Edition)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60AAADE-745F-93DD-6C43-52EB1E687099}"/>
              </a:ext>
            </a:extLst>
          </p:cNvPr>
          <p:cNvSpPr txBox="1"/>
          <p:nvPr/>
        </p:nvSpPr>
        <p:spPr>
          <a:xfrm>
            <a:off x="551681" y="1888387"/>
            <a:ext cx="1134326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ea typeface="Calibri" panose="020F0502020204030204" pitchFamily="34" charset="0"/>
                <a:cs typeface="Calibri" panose="020F0502020204030204" pitchFamily="34" charset="0"/>
              </a:rPr>
              <a:t>Asthma management is </a:t>
            </a:r>
            <a:r>
              <a:rPr lang="en-US" sz="3000" dirty="0" err="1">
                <a:ea typeface="Calibri" panose="020F0502020204030204" pitchFamily="34" charset="0"/>
                <a:cs typeface="Calibri" panose="020F0502020204030204" pitchFamily="34" charset="0"/>
              </a:rPr>
              <a:t>centred</a:t>
            </a:r>
            <a:r>
              <a:rPr lang="en-US" sz="3000" dirty="0">
                <a:ea typeface="Calibri" panose="020F0502020204030204" pitchFamily="34" charset="0"/>
                <a:cs typeface="Calibri" panose="020F0502020204030204" pitchFamily="34" charset="0"/>
              </a:rPr>
              <a:t> on controlling symptoms and preventing exacerbations. </a:t>
            </a: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MY" sz="3000" dirty="0"/>
              <a:t>Assessment of stable asthma includes assessing asthma control (e.g. GINA or ACT) and risk of future exacerbation</a:t>
            </a:r>
            <a:endParaRPr lang="en-US" sz="30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2708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4DC096C3-F9D4-4241-8EC1-FD560FF4C2B1}"/>
              </a:ext>
            </a:extLst>
          </p:cNvPr>
          <p:cNvSpPr txBox="1">
            <a:spLocks/>
          </p:cNvSpPr>
          <p:nvPr/>
        </p:nvSpPr>
        <p:spPr>
          <a:xfrm>
            <a:off x="-2798" y="2059785"/>
            <a:ext cx="12192000" cy="768085"/>
          </a:xfrm>
          <a:prstGeom prst="rect">
            <a:avLst/>
          </a:prstGeom>
        </p:spPr>
        <p:txBody>
          <a:bodyPr anchor="ctr"/>
          <a:lstStyle>
            <a:lvl1pPr marL="0" indent="0" algn="ctr" defTabSz="1219170" rtl="0" eaLnBrk="1" latinLnBrk="1" hangingPunct="1">
              <a:spcBef>
                <a:spcPct val="20000"/>
              </a:spcBef>
              <a:buFont typeface="Arial" pitchFamily="34" charset="0"/>
              <a:buNone/>
              <a:defRPr sz="4800" b="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85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ko-KR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/>
                <a:cs typeface="Arial" pitchFamily="34" charset="0"/>
              </a:rPr>
              <a:t>Thank You!!</a:t>
            </a:r>
            <a:endParaRPr kumimoji="0" lang="ko-KR" altLang="en-US" sz="48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832162-2804-41A4-95DB-54A4B70675FE}"/>
              </a:ext>
            </a:extLst>
          </p:cNvPr>
          <p:cNvSpPr txBox="1"/>
          <p:nvPr/>
        </p:nvSpPr>
        <p:spPr>
          <a:xfrm>
            <a:off x="4052120" y="5367157"/>
            <a:ext cx="4123924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85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67" b="1" i="0" u="none" strike="noStrike" kern="1200" cap="none" spc="0" normalizeH="0" baseline="0" noProof="0" dirty="0">
                <a:ln>
                  <a:noFill/>
                </a:ln>
                <a:solidFill>
                  <a:srgbClr val="F2A40D"/>
                </a:solidFill>
                <a:effectLst/>
                <a:uLnTx/>
                <a:uFillTx/>
                <a:latin typeface="Arial"/>
                <a:cs typeface="Arial" pitchFamily="34" charset="0"/>
              </a:rPr>
              <a:t>Training of Core Trainers on CPG</a:t>
            </a:r>
            <a:endParaRPr kumimoji="0" lang="ko-KR" altLang="en-US" sz="1867" b="1" i="0" u="none" strike="noStrike" kern="1200" cap="none" spc="0" normalizeH="0" baseline="0" noProof="0" dirty="0">
              <a:ln>
                <a:noFill/>
              </a:ln>
              <a:solidFill>
                <a:srgbClr val="F2A40D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C994B7-514E-435B-8145-773C8F762C44}"/>
              </a:ext>
            </a:extLst>
          </p:cNvPr>
          <p:cNvSpPr txBox="1"/>
          <p:nvPr/>
        </p:nvSpPr>
        <p:spPr>
          <a:xfrm>
            <a:off x="3729025" y="5634798"/>
            <a:ext cx="4728357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219185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Management of Asthma in Adults</a:t>
            </a:r>
          </a:p>
          <a:p>
            <a:pPr marL="0" marR="0" lvl="0" indent="0" algn="ctr" defTabSz="1219185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67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 pitchFamily="34" charset="0"/>
              </a:rPr>
              <a:t> (Second Edition)</a:t>
            </a:r>
            <a:endParaRPr kumimoji="0" lang="ko-KR" altLang="en-US" sz="1867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46CCC8-3D41-493B-BCAB-9222F548EF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16" t="29530" r="7279" b="14734"/>
          <a:stretch/>
        </p:blipFill>
        <p:spPr>
          <a:xfrm>
            <a:off x="5470904" y="3874577"/>
            <a:ext cx="1286359" cy="1309586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579942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546983" y="400657"/>
            <a:ext cx="10663315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 Asthma Treatment Goals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D3060C-E0F9-4429-AE29-73C6A73D77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778"/>
            <a:ext cx="1546984" cy="1289154"/>
          </a:xfrm>
          <a:prstGeom prst="rect">
            <a:avLst/>
          </a:prstGeom>
        </p:spPr>
      </p:pic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F1EB0B90-449D-44F6-A55D-B8D880DDD5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5072641"/>
              </p:ext>
            </p:extLst>
          </p:nvPr>
        </p:nvGraphicFramePr>
        <p:xfrm>
          <a:off x="632085" y="1857746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2546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7"/>
            <a:ext cx="11927666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Treatment goal-Achieve 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B6AEC7E4-B640-4500-99F6-8F056E2582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13057724"/>
              </p:ext>
            </p:extLst>
          </p:nvPr>
        </p:nvGraphicFramePr>
        <p:xfrm>
          <a:off x="1964886" y="912613"/>
          <a:ext cx="828838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5487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7"/>
            <a:ext cx="11927666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Pharmacological Treatment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0A1279E-1BBE-4DA9-940B-8B94DE933936}"/>
              </a:ext>
            </a:extLst>
          </p:cNvPr>
          <p:cNvSpPr txBox="1">
            <a:spLocks/>
          </p:cNvSpPr>
          <p:nvPr/>
        </p:nvSpPr>
        <p:spPr>
          <a:xfrm>
            <a:off x="417544" y="1379095"/>
            <a:ext cx="11312001" cy="5261548"/>
          </a:xfrm>
          <a:prstGeom prst="rect">
            <a:avLst/>
          </a:prstGeom>
        </p:spPr>
        <p:txBody>
          <a:bodyPr>
            <a:normAutofit/>
          </a:bodyPr>
          <a:lstStyle>
            <a:lvl1pPr marL="457195" indent="-457195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87" indent="-380995" algn="l" defTabSz="1219185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82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73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65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58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50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943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535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Maintenance therapy-to reduce inflammation</a:t>
            </a: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Inhaled corticosteroids (ICS)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ICS + LABA (long-acting </a:t>
            </a:r>
            <a:r>
              <a:rPr lang="el-GR" sz="2400" dirty="0">
                <a:ea typeface="Calibri" panose="020F0502020204030204" pitchFamily="34" charset="0"/>
                <a:cs typeface="Calibri" panose="020F0502020204030204" pitchFamily="34" charset="0"/>
              </a:rPr>
              <a:t>β2-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agonists)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ICS + LABA + LAMA (triple therapy)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Add-on: LTRA, low-dose azithromycin, biologics (e.g. omalizumab)</a:t>
            </a:r>
          </a:p>
          <a:p>
            <a:pPr algn="just"/>
            <a:r>
              <a:rPr lang="en-US" sz="2800" b="1" dirty="0">
                <a:ea typeface="Calibri" panose="020F0502020204030204" pitchFamily="34" charset="0"/>
                <a:cs typeface="Calibri" panose="020F0502020204030204" pitchFamily="34" charset="0"/>
              </a:rPr>
              <a:t>Reliever therapy- to relieve symptoms</a:t>
            </a: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ICS-formoterol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SABA (short-acting </a:t>
            </a:r>
            <a:r>
              <a:rPr lang="el-GR" sz="2400" dirty="0">
                <a:ea typeface="Calibri" panose="020F0502020204030204" pitchFamily="34" charset="0"/>
                <a:cs typeface="Calibri" panose="020F0502020204030204" pitchFamily="34" charset="0"/>
              </a:rPr>
              <a:t>β2-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agonists)</a:t>
            </a:r>
          </a:p>
          <a:p>
            <a:pPr lvl="1" algn="just">
              <a:buFont typeface="Courier New" panose="02070309020205020404" pitchFamily="49" charset="0"/>
              <a:buChar char="o"/>
            </a:pPr>
            <a:endParaRPr 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Font typeface="Arial" pitchFamily="34" charset="0"/>
              <a:buNone/>
            </a:pPr>
            <a:endParaRPr lang="en-US" sz="28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3E5717D-751C-47CA-B141-A5A11A240B11}"/>
              </a:ext>
            </a:extLst>
          </p:cNvPr>
          <p:cNvSpPr/>
          <p:nvPr/>
        </p:nvSpPr>
        <p:spPr>
          <a:xfrm>
            <a:off x="462455" y="5478905"/>
            <a:ext cx="11109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Treatment should be tailored to disease severity, the patient’s preferences and response.</a:t>
            </a:r>
          </a:p>
        </p:txBody>
      </p:sp>
    </p:spTree>
    <p:extLst>
      <p:ext uri="{BB962C8B-B14F-4D97-AF65-F5344CB8AC3E}">
        <p14:creationId xmlns:p14="http://schemas.microsoft.com/office/powerpoint/2010/main" val="3504001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82633" y="400657"/>
            <a:ext cx="11927666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Non-Pharmacological Interventions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C53AA32-58C5-4AAC-B301-DC2D56766BA2}"/>
              </a:ext>
            </a:extLst>
          </p:cNvPr>
          <p:cNvSpPr txBox="1">
            <a:spLocks/>
          </p:cNvSpPr>
          <p:nvPr/>
        </p:nvSpPr>
        <p:spPr>
          <a:xfrm>
            <a:off x="323697" y="1327532"/>
            <a:ext cx="11544606" cy="5129811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457195" indent="-457195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87" indent="-380995" algn="l" defTabSz="1219185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82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73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65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58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50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943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535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b="1" dirty="0">
                <a:ea typeface="Calibri" panose="020F0502020204030204" pitchFamily="34" charset="0"/>
                <a:cs typeface="Calibri" panose="020F0502020204030204" pitchFamily="34" charset="0"/>
              </a:rPr>
              <a:t>Patient education and self-management</a:t>
            </a:r>
            <a:endParaRPr lang="en-US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Asthma Action Plan (AAP)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Guided self-monitoring (symptoms/PEFR)</a:t>
            </a:r>
          </a:p>
          <a:p>
            <a:pPr algn="just"/>
            <a:r>
              <a:rPr lang="en-US" b="1" dirty="0">
                <a:ea typeface="Calibri" panose="020F0502020204030204" pitchFamily="34" charset="0"/>
                <a:cs typeface="Calibri" panose="020F0502020204030204" pitchFamily="34" charset="0"/>
              </a:rPr>
              <a:t>Lifestyle modifications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Smoking/vaping cessation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Weight reduction, physical activity and pulmonary rehabilitation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Allergen avoidance</a:t>
            </a:r>
            <a:endParaRPr lang="en-US" b="1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Breathing exercises (e.g. yoga, diaphragm techniques)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Dietary modifications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Vitamin D supplementation (if deficient)</a:t>
            </a:r>
          </a:p>
          <a:p>
            <a:pPr algn="just"/>
            <a:r>
              <a:rPr lang="en-US" b="1" dirty="0">
                <a:ea typeface="Calibri" panose="020F0502020204030204" pitchFamily="34" charset="0"/>
                <a:cs typeface="Calibri" panose="020F0502020204030204" pitchFamily="34" charset="0"/>
              </a:rPr>
              <a:t>Skills training</a:t>
            </a:r>
            <a:endParaRPr lang="en-US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dirty="0">
                <a:ea typeface="Calibri" panose="020F0502020204030204" pitchFamily="34" charset="0"/>
                <a:cs typeface="Calibri" panose="020F0502020204030204" pitchFamily="34" charset="0"/>
              </a:rPr>
              <a:t>Inhaler technique education using teach-to-goal approach</a:t>
            </a:r>
          </a:p>
        </p:txBody>
      </p:sp>
    </p:spTree>
    <p:extLst>
      <p:ext uri="{BB962C8B-B14F-4D97-AF65-F5344CB8AC3E}">
        <p14:creationId xmlns:p14="http://schemas.microsoft.com/office/powerpoint/2010/main" val="3165691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412230"/>
            <a:ext cx="1192766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3600" b="1" dirty="0">
                <a:solidFill>
                  <a:srgbClr val="32AEB8"/>
                </a:solidFill>
              </a:rPr>
              <a:t>The Control-Based Management Cycle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EB954AE-D9C1-4759-874C-98D82953733E}"/>
              </a:ext>
            </a:extLst>
          </p:cNvPr>
          <p:cNvSpPr txBox="1">
            <a:spLocks/>
          </p:cNvSpPr>
          <p:nvPr/>
        </p:nvSpPr>
        <p:spPr>
          <a:xfrm>
            <a:off x="3354375" y="4827405"/>
            <a:ext cx="8326753" cy="1768267"/>
          </a:xfrm>
          <a:prstGeom prst="rect">
            <a:avLst/>
          </a:prstGeom>
        </p:spPr>
        <p:txBody>
          <a:bodyPr/>
          <a:lstStyle>
            <a:lvl1pPr marL="457195" indent="-457195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87" indent="-380995" algn="l" defTabSz="1219185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82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73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65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58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50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943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535" indent="-304797" algn="l" defTabSz="1219185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Continuous cycle:</a:t>
            </a:r>
          </a:p>
          <a:p>
            <a:pPr marL="449263" lvl="1" indent="-358775">
              <a:buFont typeface="Arial" panose="020B0604020202020204" pitchFamily="34" charset="0"/>
              <a:buChar char="•"/>
              <a:tabLst>
                <a:tab pos="449263" algn="l"/>
              </a:tabLst>
            </a:pPr>
            <a:r>
              <a:rPr 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Assess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: symptoms, lung function, adherence</a:t>
            </a:r>
          </a:p>
          <a:p>
            <a:pPr marL="449263" lvl="1" indent="-358775">
              <a:buFont typeface="Arial" panose="020B0604020202020204" pitchFamily="34" charset="0"/>
              <a:buChar char="•"/>
              <a:tabLst>
                <a:tab pos="449263" algn="l"/>
              </a:tabLst>
            </a:pPr>
            <a:r>
              <a:rPr 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Adjust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: treatment based on control</a:t>
            </a:r>
          </a:p>
          <a:p>
            <a:pPr marL="449263" lvl="1" indent="-358775">
              <a:buFont typeface="Arial" panose="020B0604020202020204" pitchFamily="34" charset="0"/>
              <a:buChar char="•"/>
              <a:tabLst>
                <a:tab pos="449263" algn="l"/>
              </a:tabLst>
            </a:pPr>
            <a:r>
              <a:rPr 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Review</a:t>
            </a:r>
            <a:r>
              <a:rPr 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: response and side effects</a:t>
            </a:r>
            <a:endParaRPr lang="en-US" sz="28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B4AB77-76DC-48D9-A5E8-9BAD8C819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9624" y="1197394"/>
            <a:ext cx="8326753" cy="361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16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4334" y="412230"/>
            <a:ext cx="11927666" cy="76808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sz="3600" b="1" dirty="0">
                <a:solidFill>
                  <a:srgbClr val="32AEB8"/>
                </a:solidFill>
              </a:rPr>
              <a:t>Initial Assessment Prior to Treatment </a:t>
            </a:r>
            <a:br>
              <a:rPr lang="en-US" altLang="ko-KR" sz="3600" b="1" dirty="0">
                <a:solidFill>
                  <a:srgbClr val="32AEB8"/>
                </a:solidFill>
              </a:rPr>
            </a:br>
            <a:r>
              <a:rPr lang="en-US" altLang="ko-KR" sz="3600" b="1" dirty="0">
                <a:solidFill>
                  <a:srgbClr val="32AEB8"/>
                </a:solidFill>
              </a:rPr>
              <a:t>Initiation/Change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4AB7999-EA73-46B8-8254-8340D5A63613}"/>
              </a:ext>
            </a:extLst>
          </p:cNvPr>
          <p:cNvSpPr/>
          <p:nvPr/>
        </p:nvSpPr>
        <p:spPr>
          <a:xfrm>
            <a:off x="374754" y="1843712"/>
            <a:ext cx="111421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Assess symptom control: Asthma Control Test (ACT), GINA or RCP symptom assessment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Spirometry (FEV1)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Inhaler technique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Adherence review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Risk of future exacerbations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>
                <a:ea typeface="Calibri" panose="020F0502020204030204" pitchFamily="34" charset="0"/>
                <a:cs typeface="Calibri" panose="020F0502020204030204" pitchFamily="34" charset="0"/>
              </a:rPr>
              <a:t>Comorbidities (e.g. rhinitis, GERD)</a:t>
            </a:r>
          </a:p>
        </p:txBody>
      </p:sp>
    </p:spTree>
    <p:extLst>
      <p:ext uri="{BB962C8B-B14F-4D97-AF65-F5344CB8AC3E}">
        <p14:creationId xmlns:p14="http://schemas.microsoft.com/office/powerpoint/2010/main" val="3103016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876D6-5864-0356-49B8-2EB8B5E81E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2F4C03-6501-ED7F-237D-BBF15A8C4A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2633" y="400656"/>
            <a:ext cx="10490662" cy="768085"/>
          </a:xfrm>
        </p:spPr>
        <p:txBody>
          <a:bodyPr/>
          <a:lstStyle/>
          <a:p>
            <a:r>
              <a:rPr lang="en-US" altLang="ko-KR" sz="4000" b="1" dirty="0">
                <a:solidFill>
                  <a:srgbClr val="32AEB8"/>
                </a:solidFill>
              </a:rPr>
              <a:t>Asthma Assessment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08F730-4853-4A6F-F578-9360412DE05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78" t="24628" r="22884" b="24869"/>
          <a:stretch>
            <a:fillRect/>
          </a:stretch>
        </p:blipFill>
        <p:spPr>
          <a:xfrm>
            <a:off x="669584" y="1690688"/>
            <a:ext cx="10852831" cy="412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671716"/>
      </p:ext>
    </p:extLst>
  </p:cSld>
  <p:clrMapOvr>
    <a:masterClrMapping/>
  </p:clrMapOvr>
</p:sld>
</file>

<file path=ppt/theme/theme1.xml><?xml version="1.0" encoding="utf-8"?>
<a:theme xmlns:a="http://schemas.openxmlformats.org/drawingml/2006/main" name="2_Contents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AEB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Contents Slide Master">
  <a:themeElements>
    <a:clrScheme name="ALLPPT-COLOR-A1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2AEB8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1282</Words>
  <Application>Microsoft Office PowerPoint</Application>
  <PresentationFormat>Widescreen</PresentationFormat>
  <Paragraphs>228</Paragraphs>
  <Slides>21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맑은 고딕</vt:lpstr>
      <vt:lpstr>Aptos</vt:lpstr>
      <vt:lpstr>Arial</vt:lpstr>
      <vt:lpstr>Arial Unicode MS</vt:lpstr>
      <vt:lpstr>Bradley Hand ITC</vt:lpstr>
      <vt:lpstr>Calibri</vt:lpstr>
      <vt:lpstr>Courier New</vt:lpstr>
      <vt:lpstr>Ink Free</vt:lpstr>
      <vt:lpstr>Wingdings</vt:lpstr>
      <vt:lpstr>2_Contents Slide Master</vt:lpstr>
      <vt:lpstr>3_Contents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2: Treatment Goals and Optimising Treatment</dc:title>
  <dc:creator>Leong Swee Wei</dc:creator>
  <cp:lastModifiedBy>DELL</cp:lastModifiedBy>
  <cp:revision>24</cp:revision>
  <dcterms:created xsi:type="dcterms:W3CDTF">2025-07-02T08:41:42Z</dcterms:created>
  <dcterms:modified xsi:type="dcterms:W3CDTF">2025-08-04T07:08:46Z</dcterms:modified>
</cp:coreProperties>
</file>